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60"/>
  </p:notesMasterIdLst>
  <p:sldIdLst>
    <p:sldId id="256" r:id="rId3"/>
    <p:sldId id="265" r:id="rId4"/>
    <p:sldId id="292" r:id="rId5"/>
    <p:sldId id="259" r:id="rId6"/>
    <p:sldId id="260" r:id="rId7"/>
    <p:sldId id="264" r:id="rId8"/>
    <p:sldId id="272" r:id="rId9"/>
    <p:sldId id="273" r:id="rId10"/>
    <p:sldId id="274" r:id="rId11"/>
    <p:sldId id="275" r:id="rId12"/>
    <p:sldId id="276" r:id="rId13"/>
    <p:sldId id="277" r:id="rId14"/>
    <p:sldId id="278" r:id="rId15"/>
    <p:sldId id="282" r:id="rId16"/>
    <p:sldId id="279" r:id="rId17"/>
    <p:sldId id="280" r:id="rId18"/>
    <p:sldId id="281" r:id="rId19"/>
    <p:sldId id="283" r:id="rId20"/>
    <p:sldId id="287" r:id="rId21"/>
    <p:sldId id="288" r:id="rId22"/>
    <p:sldId id="289" r:id="rId23"/>
    <p:sldId id="290" r:id="rId24"/>
    <p:sldId id="291" r:id="rId25"/>
    <p:sldId id="325"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 id="316" r:id="rId50"/>
    <p:sldId id="317" r:id="rId51"/>
    <p:sldId id="318" r:id="rId52"/>
    <p:sldId id="319" r:id="rId53"/>
    <p:sldId id="326" r:id="rId54"/>
    <p:sldId id="320" r:id="rId55"/>
    <p:sldId id="321" r:id="rId56"/>
    <p:sldId id="322" r:id="rId57"/>
    <p:sldId id="323" r:id="rId58"/>
    <p:sldId id="324" r:id="rId5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2019/10/9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58162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632222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2019/10/9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2019/10/9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2019/10/9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2129513"/>
            <a:ext cx="10363200" cy="1472107"/>
          </a:xfrm>
        </p:spPr>
        <p:txBody>
          <a:bodyPr/>
          <a:lstStyle>
            <a:lvl1pPr algn="ctr">
              <a:defRPr sz="5080"/>
            </a:lvl1pPr>
          </a:lstStyle>
          <a:p>
            <a:pPr lvl="0"/>
            <a:r>
              <a:rPr lang="zh-CN" altLang="zh-CN" noProof="0"/>
              <a:t>单击此处编辑母版标题样式</a:t>
            </a:r>
          </a:p>
        </p:txBody>
      </p:sp>
      <p:sp>
        <p:nvSpPr>
          <p:cNvPr id="2051" name="Rectangle 3"/>
          <p:cNvSpPr>
            <a:spLocks noGrp="1" noChangeArrowheads="1"/>
          </p:cNvSpPr>
          <p:nvPr>
            <p:ph type="subTitle" idx="1"/>
          </p:nvPr>
        </p:nvSpPr>
        <p:spPr>
          <a:xfrm>
            <a:off x="1828800" y="3885959"/>
            <a:ext cx="8534400" cy="1752411"/>
          </a:xfrm>
        </p:spPr>
        <p:txBody>
          <a:bodyPr/>
          <a:lstStyle>
            <a:lvl1pPr marL="0" indent="0" algn="ctr">
              <a:buFontTx/>
              <a:buNone/>
              <a:defRPr sz="3555"/>
            </a:lvl1pPr>
          </a:lstStyle>
          <a:p>
            <a:pPr lvl="0"/>
            <a:r>
              <a:rPr lang="zh-CN" altLang="zh-CN" noProof="0"/>
              <a:t>单击此处编辑母版副标题样式</a:t>
            </a:r>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p:txBody>
          <a:bodyPr/>
          <a:lstStyle>
            <a:lvl1pPr>
              <a:defRPr smtClean="0"/>
            </a:lvl1pPr>
          </a:lstStyle>
          <a:p>
            <a:pPr>
              <a:defRPr/>
            </a:pPr>
            <a:fld id="{4060278E-0AF6-4606-ABEF-779F5CAB59AB}" type="slidenum">
              <a:rPr lang="zh-CN" altLang="zh-CN"/>
              <a:t>‹#›</a:t>
            </a:fld>
            <a:endParaRPr lang="zh-CN"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7FD5F713-E909-4226-BBE4-09E11D7F62D9}" type="slidenum">
              <a:rPr lang="zh-CN" altLang="zh-CN"/>
              <a:t>‹#›</a:t>
            </a:fld>
            <a:endParaRPr lang="zh-CN"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10064"/>
            <a:ext cx="10515600" cy="2853467"/>
          </a:xfrm>
        </p:spPr>
        <p:txBody>
          <a:bodyPr anchor="b"/>
          <a:lstStyle>
            <a:lvl1pPr>
              <a:defRPr sz="7620"/>
            </a:lvl1pPr>
          </a:lstStyle>
          <a:p>
            <a:r>
              <a:rPr lang="zh-CN" altLang="en-US"/>
              <a:t>单击此处编辑母版标题样式</a:t>
            </a:r>
          </a:p>
        </p:txBody>
      </p:sp>
      <p:sp>
        <p:nvSpPr>
          <p:cNvPr id="3" name="文本占位符 2"/>
          <p:cNvSpPr>
            <a:spLocks noGrp="1"/>
          </p:cNvSpPr>
          <p:nvPr>
            <p:ph type="body" idx="1"/>
          </p:nvPr>
        </p:nvSpPr>
        <p:spPr>
          <a:xfrm>
            <a:off x="831851" y="4589746"/>
            <a:ext cx="10515600" cy="1500339"/>
          </a:xfrm>
        </p:spPr>
        <p:txBody>
          <a:bodyPr/>
          <a:lstStyle>
            <a:lvl1pPr marL="0" indent="0">
              <a:buNone/>
              <a:defRPr sz="3050"/>
            </a:lvl1pPr>
            <a:lvl2pPr marL="581025" indent="0">
              <a:buNone/>
              <a:defRPr sz="2540"/>
            </a:lvl2pPr>
            <a:lvl3pPr marL="1161415" indent="0">
              <a:buNone/>
              <a:defRPr sz="2285"/>
            </a:lvl3pPr>
            <a:lvl4pPr marL="1742440" indent="0">
              <a:buNone/>
              <a:defRPr sz="2030"/>
            </a:lvl4pPr>
            <a:lvl5pPr marL="2322830" indent="0">
              <a:buNone/>
              <a:defRPr sz="2030"/>
            </a:lvl5pPr>
            <a:lvl6pPr marL="2903855" indent="0">
              <a:buNone/>
              <a:defRPr sz="2030"/>
            </a:lvl6pPr>
            <a:lvl7pPr marL="3484880" indent="0">
              <a:buNone/>
              <a:defRPr sz="2030"/>
            </a:lvl7pPr>
            <a:lvl8pPr marL="4065270" indent="0">
              <a:buNone/>
              <a:defRPr sz="2030"/>
            </a:lvl8pPr>
            <a:lvl9pPr marL="4646295" indent="0">
              <a:buNone/>
              <a:defRPr sz="2030"/>
            </a:lvl9pPr>
          </a:lstStyle>
          <a:p>
            <a:pPr lvl="0"/>
            <a:r>
              <a:rPr lang="zh-CN" altLang="en-US"/>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95C7D8C6-CC33-4C39-B279-F43C3A1CCEF3}" type="slidenum">
              <a:rPr lang="zh-CN" altLang="zh-CN"/>
              <a:t>‹#›</a:t>
            </a:fld>
            <a:endParaRPr lang="zh-CN"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1168"/>
            <a:ext cx="5384800" cy="452521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1168"/>
            <a:ext cx="5384800" cy="452521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4"/>
          <p:cNvSpPr>
            <a:spLocks noGrp="1" noChangeArrowheads="1"/>
          </p:cNvSpPr>
          <p:nvPr>
            <p:ph type="dt" sz="half" idx="10"/>
          </p:nvPr>
        </p:nvSpPr>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pPr>
              <a:defRPr/>
            </a:pPr>
            <a:fld id="{2BCA5D41-3CB1-49F7-AEEF-21B4F8A8DA27}" type="slidenum">
              <a:rPr lang="zh-CN" altLang="zh-CN"/>
              <a:t>‹#›</a:t>
            </a:fld>
            <a:endParaRPr lang="zh-CN"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002"/>
            <a:ext cx="10515600" cy="1324895"/>
          </a:xfrm>
        </p:spPr>
        <p:txBody>
          <a:bodyPr/>
          <a:lstStyle/>
          <a:p>
            <a:r>
              <a:rPr lang="zh-CN" altLang="en-US"/>
              <a:t>单击此处编辑母版标题样式</a:t>
            </a:r>
          </a:p>
        </p:txBody>
      </p:sp>
      <p:sp>
        <p:nvSpPr>
          <p:cNvPr id="3" name="文本占位符 2"/>
          <p:cNvSpPr>
            <a:spLocks noGrp="1"/>
          </p:cNvSpPr>
          <p:nvPr>
            <p:ph type="body" idx="1"/>
          </p:nvPr>
        </p:nvSpPr>
        <p:spPr>
          <a:xfrm>
            <a:off x="840317" y="1681831"/>
            <a:ext cx="5158316" cy="822766"/>
          </a:xfrm>
        </p:spPr>
        <p:txBody>
          <a:bodyPr anchor="b"/>
          <a:lstStyle>
            <a:lvl1pPr marL="0" indent="0">
              <a:buNone/>
              <a:defRPr sz="3050" b="1"/>
            </a:lvl1pPr>
            <a:lvl2pPr marL="581025" indent="0">
              <a:buNone/>
              <a:defRPr sz="2540" b="1"/>
            </a:lvl2pPr>
            <a:lvl3pPr marL="1161415" indent="0">
              <a:buNone/>
              <a:defRPr sz="2285" b="1"/>
            </a:lvl3pPr>
            <a:lvl4pPr marL="1742440" indent="0">
              <a:buNone/>
              <a:defRPr sz="2030" b="1"/>
            </a:lvl4pPr>
            <a:lvl5pPr marL="2322830" indent="0">
              <a:buNone/>
              <a:defRPr sz="2030" b="1"/>
            </a:lvl5pPr>
            <a:lvl6pPr marL="2903855" indent="0">
              <a:buNone/>
              <a:defRPr sz="2030" b="1"/>
            </a:lvl6pPr>
            <a:lvl7pPr marL="3484880" indent="0">
              <a:buNone/>
              <a:defRPr sz="2030" b="1"/>
            </a:lvl7pPr>
            <a:lvl8pPr marL="4065270" indent="0">
              <a:buNone/>
              <a:defRPr sz="2030" b="1"/>
            </a:lvl8pPr>
            <a:lvl9pPr marL="4646295" indent="0">
              <a:buNone/>
              <a:defRPr sz="2030" b="1"/>
            </a:lvl9pPr>
          </a:lstStyle>
          <a:p>
            <a:pPr lvl="0"/>
            <a:r>
              <a:rPr lang="zh-CN" altLang="en-US"/>
              <a:t>单击此处编辑母版文本样式</a:t>
            </a:r>
          </a:p>
        </p:txBody>
      </p:sp>
      <p:sp>
        <p:nvSpPr>
          <p:cNvPr id="4" name="内容占位符 3"/>
          <p:cNvSpPr>
            <a:spLocks noGrp="1"/>
          </p:cNvSpPr>
          <p:nvPr>
            <p:ph sz="half" idx="2"/>
          </p:nvPr>
        </p:nvSpPr>
        <p:spPr>
          <a:xfrm>
            <a:off x="840317" y="2504598"/>
            <a:ext cx="5158316" cy="368631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831"/>
            <a:ext cx="5183717" cy="822766"/>
          </a:xfrm>
        </p:spPr>
        <p:txBody>
          <a:bodyPr anchor="b"/>
          <a:lstStyle>
            <a:lvl1pPr marL="0" indent="0">
              <a:buNone/>
              <a:defRPr sz="3050" b="1"/>
            </a:lvl1pPr>
            <a:lvl2pPr marL="581025" indent="0">
              <a:buNone/>
              <a:defRPr sz="2540" b="1"/>
            </a:lvl2pPr>
            <a:lvl3pPr marL="1161415" indent="0">
              <a:buNone/>
              <a:defRPr sz="2285" b="1"/>
            </a:lvl3pPr>
            <a:lvl4pPr marL="1742440" indent="0">
              <a:buNone/>
              <a:defRPr sz="2030" b="1"/>
            </a:lvl4pPr>
            <a:lvl5pPr marL="2322830" indent="0">
              <a:buNone/>
              <a:defRPr sz="2030" b="1"/>
            </a:lvl5pPr>
            <a:lvl6pPr marL="2903855" indent="0">
              <a:buNone/>
              <a:defRPr sz="2030" b="1"/>
            </a:lvl6pPr>
            <a:lvl7pPr marL="3484880" indent="0">
              <a:buNone/>
              <a:defRPr sz="2030" b="1"/>
            </a:lvl7pPr>
            <a:lvl8pPr marL="4065270" indent="0">
              <a:buNone/>
              <a:defRPr sz="2030" b="1"/>
            </a:lvl8pPr>
            <a:lvl9pPr marL="4646295" indent="0">
              <a:buNone/>
              <a:defRPr sz="2030" b="1"/>
            </a:lvl9pPr>
          </a:lstStyle>
          <a:p>
            <a:pPr lvl="0"/>
            <a:r>
              <a:rPr lang="zh-CN" altLang="en-US"/>
              <a:t>单击此处编辑母版文本样式</a:t>
            </a:r>
          </a:p>
        </p:txBody>
      </p:sp>
      <p:sp>
        <p:nvSpPr>
          <p:cNvPr id="6" name="内容占位符 5"/>
          <p:cNvSpPr>
            <a:spLocks noGrp="1"/>
          </p:cNvSpPr>
          <p:nvPr>
            <p:ph sz="quarter" idx="4"/>
          </p:nvPr>
        </p:nvSpPr>
        <p:spPr>
          <a:xfrm>
            <a:off x="6172200" y="2504598"/>
            <a:ext cx="5183717" cy="368631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4"/>
          <p:cNvSpPr>
            <a:spLocks noGrp="1" noChangeArrowheads="1"/>
          </p:cNvSpPr>
          <p:nvPr>
            <p:ph type="dt" sz="half" idx="10"/>
          </p:nvPr>
        </p:nvSpPr>
        <p:spPr/>
        <p:txBody>
          <a:bodyPr/>
          <a:lstStyle>
            <a:lvl1pPr>
              <a:defRPr/>
            </a:lvl1pPr>
          </a:lstStyle>
          <a:p>
            <a:pPr>
              <a:defRPr/>
            </a:pPr>
            <a:endParaRPr lang="zh-CN" altLang="zh-CN"/>
          </a:p>
        </p:txBody>
      </p:sp>
      <p:sp>
        <p:nvSpPr>
          <p:cNvPr id="8" name="Rectangle 5"/>
          <p:cNvSpPr>
            <a:spLocks noGrp="1" noChangeArrowheads="1"/>
          </p:cNvSpPr>
          <p:nvPr>
            <p:ph type="ftr" sz="quarter" idx="11"/>
          </p:nvPr>
        </p:nvSpPr>
        <p:spPr/>
        <p:txBody>
          <a:bodyPr/>
          <a:lstStyle>
            <a:lvl1pPr>
              <a:defRPr/>
            </a:lvl1pPr>
          </a:lstStyle>
          <a:p>
            <a:pPr>
              <a:defRPr/>
            </a:pPr>
            <a:endParaRPr lang="zh-CN" altLang="zh-CN"/>
          </a:p>
        </p:txBody>
      </p:sp>
      <p:sp>
        <p:nvSpPr>
          <p:cNvPr id="9" name="Rectangle 6"/>
          <p:cNvSpPr>
            <a:spLocks noGrp="1" noChangeArrowheads="1"/>
          </p:cNvSpPr>
          <p:nvPr>
            <p:ph type="sldNum" sz="quarter" idx="12"/>
          </p:nvPr>
        </p:nvSpPr>
        <p:spPr/>
        <p:txBody>
          <a:bodyPr/>
          <a:lstStyle>
            <a:lvl1pPr>
              <a:defRPr/>
            </a:lvl1pPr>
          </a:lstStyle>
          <a:p>
            <a:pPr>
              <a:defRPr/>
            </a:pPr>
            <a:fld id="{0AE9F27B-5D4C-4C92-99E1-21862E9F0FE0}" type="slidenum">
              <a:rPr lang="zh-CN" altLang="zh-CN"/>
              <a:t>‹#›</a:t>
            </a:fld>
            <a:endParaRPr lang="zh-CN"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4"/>
          <p:cNvSpPr>
            <a:spLocks noGrp="1" noChangeArrowheads="1"/>
          </p:cNvSpPr>
          <p:nvPr>
            <p:ph type="dt" sz="half" idx="10"/>
          </p:nvPr>
        </p:nvSpPr>
        <p:spPr/>
        <p:txBody>
          <a:bodyPr/>
          <a:lstStyle>
            <a:lvl1pPr>
              <a:defRPr/>
            </a:lvl1pPr>
          </a:lstStyle>
          <a:p>
            <a:pPr>
              <a:defRPr/>
            </a:pPr>
            <a:endParaRPr lang="zh-CN" altLang="zh-CN"/>
          </a:p>
        </p:txBody>
      </p:sp>
      <p:sp>
        <p:nvSpPr>
          <p:cNvPr id="4" name="Rectangle 5"/>
          <p:cNvSpPr>
            <a:spLocks noGrp="1" noChangeArrowheads="1"/>
          </p:cNvSpPr>
          <p:nvPr>
            <p:ph type="ftr" sz="quarter" idx="11"/>
          </p:nvPr>
        </p:nvSpPr>
        <p:spPr/>
        <p:txBody>
          <a:bodyPr/>
          <a:lstStyle>
            <a:lvl1pPr>
              <a:defRPr/>
            </a:lvl1pPr>
          </a:lstStyle>
          <a:p>
            <a:pPr>
              <a:defRPr/>
            </a:pPr>
            <a:endParaRPr lang="zh-CN" altLang="zh-CN"/>
          </a:p>
        </p:txBody>
      </p:sp>
      <p:sp>
        <p:nvSpPr>
          <p:cNvPr id="5" name="Rectangle 6"/>
          <p:cNvSpPr>
            <a:spLocks noGrp="1" noChangeArrowheads="1"/>
          </p:cNvSpPr>
          <p:nvPr>
            <p:ph type="sldNum" sz="quarter" idx="12"/>
          </p:nvPr>
        </p:nvSpPr>
        <p:spPr/>
        <p:txBody>
          <a:bodyPr/>
          <a:lstStyle>
            <a:lvl1pPr>
              <a:defRPr/>
            </a:lvl1pPr>
          </a:lstStyle>
          <a:p>
            <a:pPr>
              <a:defRPr/>
            </a:pPr>
            <a:fld id="{E8480F6B-8AB6-4C04-974B-E84BD89FF1D9}" type="slidenum">
              <a:rPr lang="zh-CN" altLang="zh-CN"/>
              <a:t>‹#›</a:t>
            </a:fld>
            <a:endParaRPr lang="zh-CN"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zh-CN" altLang="zh-CN"/>
          </a:p>
        </p:txBody>
      </p:sp>
      <p:sp>
        <p:nvSpPr>
          <p:cNvPr id="3" name="Rectangle 5"/>
          <p:cNvSpPr>
            <a:spLocks noGrp="1" noChangeArrowheads="1"/>
          </p:cNvSpPr>
          <p:nvPr>
            <p:ph type="ftr" sz="quarter" idx="11"/>
          </p:nvPr>
        </p:nvSpPr>
        <p:spPr/>
        <p:txBody>
          <a:bodyPr/>
          <a:lstStyle>
            <a:lvl1pPr>
              <a:defRPr/>
            </a:lvl1pPr>
          </a:lstStyle>
          <a:p>
            <a:pPr>
              <a:defRPr/>
            </a:pPr>
            <a:endParaRPr lang="zh-CN" altLang="zh-CN"/>
          </a:p>
        </p:txBody>
      </p:sp>
      <p:sp>
        <p:nvSpPr>
          <p:cNvPr id="4" name="Rectangle 6"/>
          <p:cNvSpPr>
            <a:spLocks noGrp="1" noChangeArrowheads="1"/>
          </p:cNvSpPr>
          <p:nvPr>
            <p:ph type="sldNum" sz="quarter" idx="12"/>
          </p:nvPr>
        </p:nvSpPr>
        <p:spPr/>
        <p:txBody>
          <a:bodyPr/>
          <a:lstStyle>
            <a:lvl1pPr>
              <a:defRPr/>
            </a:lvl1pPr>
          </a:lstStyle>
          <a:p>
            <a:pPr>
              <a:defRPr/>
            </a:pPr>
            <a:fld id="{1C8657F5-E250-4CE7-8C6C-213736BF8502}" type="slidenum">
              <a:rPr lang="zh-CN" altLang="zh-CN"/>
              <a:t>‹#›</a:t>
            </a:fld>
            <a:endParaRPr lang="zh-CN"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17" y="457765"/>
            <a:ext cx="3932767" cy="1599151"/>
          </a:xfrm>
        </p:spPr>
        <p:txBody>
          <a:bodyPr anchor="b"/>
          <a:lstStyle>
            <a:lvl1pPr>
              <a:defRPr sz="4065"/>
            </a:lvl1pPr>
          </a:lstStyle>
          <a:p>
            <a:r>
              <a:rPr lang="zh-CN" altLang="en-US"/>
              <a:t>单击此处编辑母版标题样式</a:t>
            </a:r>
          </a:p>
        </p:txBody>
      </p:sp>
      <p:sp>
        <p:nvSpPr>
          <p:cNvPr id="3" name="内容占位符 2"/>
          <p:cNvSpPr>
            <a:spLocks noGrp="1"/>
          </p:cNvSpPr>
          <p:nvPr>
            <p:ph idx="1"/>
          </p:nvPr>
        </p:nvSpPr>
        <p:spPr>
          <a:xfrm>
            <a:off x="5183717" y="988126"/>
            <a:ext cx="6172200" cy="4874085"/>
          </a:xfrm>
        </p:spPr>
        <p:txBody>
          <a:bodyPr/>
          <a:lstStyle>
            <a:lvl1pPr>
              <a:defRPr sz="4065"/>
            </a:lvl1pPr>
            <a:lvl2pPr>
              <a:defRPr sz="3555"/>
            </a:lvl2pPr>
            <a:lvl3pPr>
              <a:defRPr sz="3050"/>
            </a:lvl3pPr>
            <a:lvl4pPr>
              <a:defRPr sz="2540"/>
            </a:lvl4pPr>
            <a:lvl5pPr>
              <a:defRPr sz="2540"/>
            </a:lvl5pPr>
            <a:lvl6pPr>
              <a:defRPr sz="2540"/>
            </a:lvl6pPr>
            <a:lvl7pPr>
              <a:defRPr sz="2540"/>
            </a:lvl7pPr>
            <a:lvl8pPr>
              <a:defRPr sz="2540"/>
            </a:lvl8pPr>
            <a:lvl9pPr>
              <a:defRPr sz="254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40317" y="2056916"/>
            <a:ext cx="3932767" cy="3813362"/>
          </a:xfrm>
        </p:spPr>
        <p:txBody>
          <a:bodyPr/>
          <a:lstStyle>
            <a:lvl1pPr marL="0" indent="0">
              <a:buNone/>
              <a:defRPr sz="2030"/>
            </a:lvl1pPr>
            <a:lvl2pPr marL="581025" indent="0">
              <a:buNone/>
              <a:defRPr sz="1780"/>
            </a:lvl2pPr>
            <a:lvl3pPr marL="1161415" indent="0">
              <a:buNone/>
              <a:defRPr sz="1525"/>
            </a:lvl3pPr>
            <a:lvl4pPr marL="1742440" indent="0">
              <a:buNone/>
              <a:defRPr sz="1270"/>
            </a:lvl4pPr>
            <a:lvl5pPr marL="2322830" indent="0">
              <a:buNone/>
              <a:defRPr sz="1270"/>
            </a:lvl5pPr>
            <a:lvl6pPr marL="2903855" indent="0">
              <a:buNone/>
              <a:defRPr sz="1270"/>
            </a:lvl6pPr>
            <a:lvl7pPr marL="3484880" indent="0">
              <a:buNone/>
              <a:defRPr sz="1270"/>
            </a:lvl7pPr>
            <a:lvl8pPr marL="4065270" indent="0">
              <a:buNone/>
              <a:defRPr sz="1270"/>
            </a:lvl8pPr>
            <a:lvl9pPr marL="4646295" indent="0">
              <a:buNone/>
              <a:defRPr sz="1270"/>
            </a:lvl9pPr>
          </a:lstStyle>
          <a:p>
            <a:pPr lvl="0"/>
            <a:r>
              <a:rPr lang="zh-CN" altLang="en-US"/>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pPr>
              <a:defRPr/>
            </a:pPr>
            <a:fld id="{12354A8B-8C0D-4FF6-B7C7-7E05013F8F6E}" type="slidenum">
              <a:rPr lang="zh-CN" altLang="zh-CN"/>
              <a:t>‹#›</a:t>
            </a:fld>
            <a:endParaRPr lang="zh-CN"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2019/10/9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17" y="457765"/>
            <a:ext cx="3932767" cy="1599151"/>
          </a:xfrm>
        </p:spPr>
        <p:txBody>
          <a:bodyPr anchor="b"/>
          <a:lstStyle>
            <a:lvl1pPr>
              <a:defRPr sz="4065"/>
            </a:lvl1pPr>
          </a:lstStyle>
          <a:p>
            <a:r>
              <a:rPr lang="zh-CN" altLang="en-US"/>
              <a:t>单击此处编辑母版标题样式</a:t>
            </a:r>
          </a:p>
        </p:txBody>
      </p:sp>
      <p:sp>
        <p:nvSpPr>
          <p:cNvPr id="3" name="图片占位符 2"/>
          <p:cNvSpPr>
            <a:spLocks noGrp="1"/>
          </p:cNvSpPr>
          <p:nvPr>
            <p:ph type="pic" idx="1"/>
          </p:nvPr>
        </p:nvSpPr>
        <p:spPr>
          <a:xfrm>
            <a:off x="5183717" y="988126"/>
            <a:ext cx="6172200" cy="4874085"/>
          </a:xfrm>
        </p:spPr>
        <p:txBody>
          <a:bodyPr/>
          <a:lstStyle>
            <a:lvl1pPr marL="0" indent="0">
              <a:buNone/>
              <a:defRPr sz="4065"/>
            </a:lvl1pPr>
            <a:lvl2pPr marL="581025" indent="0">
              <a:buNone/>
              <a:defRPr sz="3555"/>
            </a:lvl2pPr>
            <a:lvl3pPr marL="1161415" indent="0">
              <a:buNone/>
              <a:defRPr sz="3050"/>
            </a:lvl3pPr>
            <a:lvl4pPr marL="1742440" indent="0">
              <a:buNone/>
              <a:defRPr sz="2540"/>
            </a:lvl4pPr>
            <a:lvl5pPr marL="2322830" indent="0">
              <a:buNone/>
              <a:defRPr sz="2540"/>
            </a:lvl5pPr>
            <a:lvl6pPr marL="2903855" indent="0">
              <a:buNone/>
              <a:defRPr sz="2540"/>
            </a:lvl6pPr>
            <a:lvl7pPr marL="3484880" indent="0">
              <a:buNone/>
              <a:defRPr sz="2540"/>
            </a:lvl7pPr>
            <a:lvl8pPr marL="4065270" indent="0">
              <a:buNone/>
              <a:defRPr sz="2540"/>
            </a:lvl8pPr>
            <a:lvl9pPr marL="4646295" indent="0">
              <a:buNone/>
              <a:defRPr sz="2540"/>
            </a:lvl9pPr>
          </a:lstStyle>
          <a:p>
            <a:pPr lvl="0"/>
            <a:endParaRPr lang="zh-CN" altLang="en-US" noProof="0"/>
          </a:p>
        </p:txBody>
      </p:sp>
      <p:sp>
        <p:nvSpPr>
          <p:cNvPr id="4" name="文本占位符 3"/>
          <p:cNvSpPr>
            <a:spLocks noGrp="1"/>
          </p:cNvSpPr>
          <p:nvPr>
            <p:ph type="body" sz="half" idx="2"/>
          </p:nvPr>
        </p:nvSpPr>
        <p:spPr>
          <a:xfrm>
            <a:off x="840317" y="2056916"/>
            <a:ext cx="3932767" cy="3813362"/>
          </a:xfrm>
        </p:spPr>
        <p:txBody>
          <a:bodyPr/>
          <a:lstStyle>
            <a:lvl1pPr marL="0" indent="0">
              <a:buNone/>
              <a:defRPr sz="2030"/>
            </a:lvl1pPr>
            <a:lvl2pPr marL="581025" indent="0">
              <a:buNone/>
              <a:defRPr sz="1780"/>
            </a:lvl2pPr>
            <a:lvl3pPr marL="1161415" indent="0">
              <a:buNone/>
              <a:defRPr sz="1525"/>
            </a:lvl3pPr>
            <a:lvl4pPr marL="1742440" indent="0">
              <a:buNone/>
              <a:defRPr sz="1270"/>
            </a:lvl4pPr>
            <a:lvl5pPr marL="2322830" indent="0">
              <a:buNone/>
              <a:defRPr sz="1270"/>
            </a:lvl5pPr>
            <a:lvl6pPr marL="2903855" indent="0">
              <a:buNone/>
              <a:defRPr sz="1270"/>
            </a:lvl6pPr>
            <a:lvl7pPr marL="3484880" indent="0">
              <a:buNone/>
              <a:defRPr sz="1270"/>
            </a:lvl7pPr>
            <a:lvl8pPr marL="4065270" indent="0">
              <a:buNone/>
              <a:defRPr sz="1270"/>
            </a:lvl8pPr>
            <a:lvl9pPr marL="4646295" indent="0">
              <a:buNone/>
              <a:defRPr sz="1270"/>
            </a:lvl9pPr>
          </a:lstStyle>
          <a:p>
            <a:pPr lvl="0"/>
            <a:r>
              <a:rPr lang="zh-CN" altLang="en-US"/>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pPr>
              <a:defRPr/>
            </a:pPr>
            <a:fld id="{AA0BE743-D6AA-4910-A773-BD915ED507ED}" type="slidenum">
              <a:rPr lang="zh-CN" altLang="zh-CN"/>
              <a:t>‹#›</a:t>
            </a:fld>
            <a:endParaRPr lang="zh-CN"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E2D04D69-5BF1-43D9-9110-6EEEC3DE1BFA}" type="slidenum">
              <a:rPr lang="zh-CN" altLang="zh-CN"/>
              <a:t>‹#›</a:t>
            </a:fld>
            <a:endParaRPr lang="zh-CN"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255"/>
            <a:ext cx="2743200" cy="585212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255"/>
            <a:ext cx="8026400" cy="585212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F9207497-084F-4805-B145-92D7E6CEA017}" type="slidenum">
              <a:rPr lang="zh-CN" altLang="zh-CN"/>
              <a:t>‹#›</a:t>
            </a:fld>
            <a:endParaRPr lang="zh-CN"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2019/10/9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2019/10/9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2019/10/9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2019/10/9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2019/10/9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2019/10/9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2019/10/9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2019/10/9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255"/>
            <a:ext cx="10972800" cy="1143404"/>
          </a:xfrm>
          <a:prstGeom prst="rect">
            <a:avLst/>
          </a:prstGeom>
          <a:noFill/>
          <a:ln w="9525">
            <a:noFill/>
            <a:miter lim="800000"/>
          </a:ln>
        </p:spPr>
        <p:txBody>
          <a:bodyPr vert="horz" wrap="square" lIns="91440" tIns="45720" rIns="91440" bIns="45720" numCol="1" anchor="ctr" anchorCtr="0" compatLnSpc="1"/>
          <a:lstStyle/>
          <a:p>
            <a:pPr lvl="0"/>
            <a:r>
              <a:rPr lang="zh-CN" altLang="zh-CN"/>
              <a:t>单击此处编辑母版标题样式</a:t>
            </a:r>
          </a:p>
        </p:txBody>
      </p:sp>
      <p:sp>
        <p:nvSpPr>
          <p:cNvPr id="1027" name="Rectangle 3"/>
          <p:cNvSpPr>
            <a:spLocks noGrp="1" noChangeArrowheads="1"/>
          </p:cNvSpPr>
          <p:nvPr>
            <p:ph type="body" idx="1"/>
          </p:nvPr>
        </p:nvSpPr>
        <p:spPr bwMode="auto">
          <a:xfrm>
            <a:off x="609600" y="1601168"/>
            <a:ext cx="10972800" cy="4525215"/>
          </a:xfrm>
          <a:prstGeom prst="rect">
            <a:avLst/>
          </a:prstGeom>
          <a:noFill/>
          <a:ln w="9525">
            <a:noFill/>
            <a:miter lim="800000"/>
          </a:ln>
        </p:spPr>
        <p:txBody>
          <a:bodyPr vert="horz" wrap="square" lIns="91440" tIns="45720" rIns="91440" bIns="45720" numCol="1" anchor="t" anchorCtr="0" compatLnSpc="1"/>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1028" name="Rectangle 4"/>
          <p:cNvSpPr>
            <a:spLocks noGrp="1" noChangeArrowheads="1"/>
          </p:cNvSpPr>
          <p:nvPr>
            <p:ph type="dt" sz="half" idx="2"/>
          </p:nvPr>
        </p:nvSpPr>
        <p:spPr bwMode="auto">
          <a:xfrm>
            <a:off x="609600" y="6245362"/>
            <a:ext cx="2844800" cy="477930"/>
          </a:xfrm>
          <a:prstGeom prst="rect">
            <a:avLst/>
          </a:prstGeom>
          <a:noFill/>
          <a:ln>
            <a:noFill/>
          </a:ln>
          <a:effectLst/>
        </p:spPr>
        <p:txBody>
          <a:bodyPr vert="horz" wrap="square" lIns="91440" tIns="45720" rIns="91440" bIns="45720" numCol="1" anchor="t" anchorCtr="0" compatLnSpc="1"/>
          <a:lstStyle>
            <a:lvl1pPr eaLnBrk="1" hangingPunct="1">
              <a:defRPr sz="1780">
                <a:latin typeface="Arial" panose="020B0604020202020204" pitchFamily="34" charset="0"/>
                <a:ea typeface="宋体" panose="02010600030101010101" pitchFamily="2" charset="-122"/>
              </a:defRPr>
            </a:lvl1pPr>
          </a:lstStyle>
          <a:p>
            <a:pPr>
              <a:defRPr/>
            </a:pPr>
            <a:endParaRPr lang="zh-CN" altLang="zh-CN"/>
          </a:p>
        </p:txBody>
      </p:sp>
      <p:sp>
        <p:nvSpPr>
          <p:cNvPr id="1029" name="Rectangle 5"/>
          <p:cNvSpPr>
            <a:spLocks noGrp="1" noChangeArrowheads="1"/>
          </p:cNvSpPr>
          <p:nvPr>
            <p:ph type="ftr" sz="quarter" idx="3"/>
          </p:nvPr>
        </p:nvSpPr>
        <p:spPr bwMode="auto">
          <a:xfrm>
            <a:off x="4165600" y="6245362"/>
            <a:ext cx="3860800" cy="477930"/>
          </a:xfrm>
          <a:prstGeom prst="rect">
            <a:avLst/>
          </a:prstGeom>
          <a:noFill/>
          <a:ln>
            <a:noFill/>
          </a:ln>
          <a:effectLst/>
        </p:spPr>
        <p:txBody>
          <a:bodyPr vert="horz" wrap="square" lIns="91440" tIns="45720" rIns="91440" bIns="45720" numCol="1" anchor="t" anchorCtr="0" compatLnSpc="1"/>
          <a:lstStyle>
            <a:lvl1pPr algn="ctr" eaLnBrk="1" hangingPunct="1">
              <a:defRPr sz="1780">
                <a:latin typeface="Arial" panose="020B0604020202020204" pitchFamily="34" charset="0"/>
                <a:ea typeface="宋体" panose="02010600030101010101" pitchFamily="2" charset="-122"/>
              </a:defRPr>
            </a:lvl1pPr>
          </a:lstStyle>
          <a:p>
            <a:pPr>
              <a:defRPr/>
            </a:pPr>
            <a:endParaRPr lang="zh-CN" altLang="zh-CN"/>
          </a:p>
        </p:txBody>
      </p:sp>
      <p:sp>
        <p:nvSpPr>
          <p:cNvPr id="1030" name="Rectangle 6"/>
          <p:cNvSpPr>
            <a:spLocks noGrp="1" noChangeArrowheads="1"/>
          </p:cNvSpPr>
          <p:nvPr>
            <p:ph type="sldNum" sz="quarter" idx="4"/>
          </p:nvPr>
        </p:nvSpPr>
        <p:spPr bwMode="auto">
          <a:xfrm>
            <a:off x="8737600" y="6245362"/>
            <a:ext cx="2844800" cy="477930"/>
          </a:xfrm>
          <a:prstGeom prst="rect">
            <a:avLst/>
          </a:prstGeom>
          <a:noFill/>
          <a:ln>
            <a:noFill/>
          </a:ln>
          <a:effectLst/>
        </p:spPr>
        <p:txBody>
          <a:bodyPr vert="horz" wrap="square" lIns="91440" tIns="45720" rIns="91440" bIns="45720" numCol="1" anchor="t" anchorCtr="0" compatLnSpc="1"/>
          <a:lstStyle>
            <a:lvl1pPr algn="r" eaLnBrk="1" hangingPunct="1">
              <a:defRPr sz="1780" smtClean="0">
                <a:ea typeface="宋体" panose="02010600030101010101" pitchFamily="2" charset="-122"/>
              </a:defRPr>
            </a:lvl1pPr>
          </a:lstStyle>
          <a:p>
            <a:pPr>
              <a:defRPr/>
            </a:pPr>
            <a:fld id="{23D53C80-AF34-4401-A55D-99CB0E6991A9}" type="slidenum">
              <a:rPr lang="zh-CN" altLang="zh-CN"/>
              <a:t>‹#›</a:t>
            </a:fld>
            <a:endParaRPr lang="zh-CN" altLang="zh-C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65"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anose="020B0604020202020204" pitchFamily="34" charset="0"/>
          <a:ea typeface="微软雅黑" panose="020B0503020204020204" charset="-122"/>
        </a:defRPr>
      </a:lvl2pPr>
      <a:lvl3pPr algn="l" rtl="0" eaLnBrk="0" fontAlgn="base" hangingPunct="0">
        <a:spcBef>
          <a:spcPct val="0"/>
        </a:spcBef>
        <a:spcAft>
          <a:spcPct val="0"/>
        </a:spcAft>
        <a:defRPr sz="3200">
          <a:solidFill>
            <a:schemeClr val="tx2"/>
          </a:solidFill>
          <a:latin typeface="Arial" panose="020B0604020202020204" pitchFamily="34" charset="0"/>
          <a:ea typeface="微软雅黑" panose="020B0503020204020204" charset="-122"/>
        </a:defRPr>
      </a:lvl3pPr>
      <a:lvl4pPr algn="l" rtl="0" eaLnBrk="0" fontAlgn="base" hangingPunct="0">
        <a:spcBef>
          <a:spcPct val="0"/>
        </a:spcBef>
        <a:spcAft>
          <a:spcPct val="0"/>
        </a:spcAft>
        <a:defRPr sz="3200">
          <a:solidFill>
            <a:schemeClr val="tx2"/>
          </a:solidFill>
          <a:latin typeface="Arial" panose="020B0604020202020204" pitchFamily="34" charset="0"/>
          <a:ea typeface="微软雅黑" panose="020B0503020204020204" charset="-122"/>
        </a:defRPr>
      </a:lvl4pPr>
      <a:lvl5pPr algn="l" rtl="0" eaLnBrk="0" fontAlgn="base" hangingPunct="0">
        <a:spcBef>
          <a:spcPct val="0"/>
        </a:spcBef>
        <a:spcAft>
          <a:spcPct val="0"/>
        </a:spcAft>
        <a:defRPr sz="32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32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32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32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3200">
          <a:solidFill>
            <a:schemeClr val="tx2"/>
          </a:solidFill>
          <a:latin typeface="Arial" panose="020B0604020202020204" pitchFamily="34" charset="0"/>
          <a:ea typeface="微软雅黑" panose="020B0503020204020204" charset="-122"/>
        </a:defRPr>
      </a:lvl9pPr>
    </p:titleStyle>
    <p:bodyStyle>
      <a:lvl1pPr marL="435610" indent="-435610" algn="l" rtl="0" eaLnBrk="0" fontAlgn="base" hangingPunct="0">
        <a:spcBef>
          <a:spcPts val="125"/>
        </a:spcBef>
        <a:spcAft>
          <a:spcPct val="0"/>
        </a:spcAft>
        <a:buChar char="•"/>
        <a:defRPr sz="3050" kern="1200">
          <a:solidFill>
            <a:schemeClr val="tx1"/>
          </a:solidFill>
          <a:latin typeface="+mn-lt"/>
          <a:ea typeface="+mn-ea"/>
          <a:cs typeface="+mn-cs"/>
        </a:defRPr>
      </a:lvl1pPr>
      <a:lvl2pPr marL="943610" indent="-363220" algn="l" rtl="0" eaLnBrk="0" fontAlgn="base" hangingPunct="0">
        <a:spcBef>
          <a:spcPts val="125"/>
        </a:spcBef>
        <a:spcAft>
          <a:spcPct val="0"/>
        </a:spcAft>
        <a:buChar char="–"/>
        <a:defRPr sz="2540" kern="1200">
          <a:solidFill>
            <a:schemeClr val="tx1"/>
          </a:solidFill>
          <a:latin typeface="+mn-lt"/>
          <a:ea typeface="+mn-ea"/>
          <a:cs typeface="+mn-cs"/>
        </a:defRPr>
      </a:lvl2pPr>
      <a:lvl3pPr marL="1452245" indent="-290195" algn="l" rtl="0" eaLnBrk="0" fontAlgn="base" hangingPunct="0">
        <a:spcBef>
          <a:spcPts val="125"/>
        </a:spcBef>
        <a:spcAft>
          <a:spcPct val="0"/>
        </a:spcAft>
        <a:buChar char="•"/>
        <a:defRPr sz="3050" kern="1200">
          <a:solidFill>
            <a:schemeClr val="tx1"/>
          </a:solidFill>
          <a:latin typeface="+mn-lt"/>
          <a:ea typeface="+mn-ea"/>
          <a:cs typeface="+mn-cs"/>
        </a:defRPr>
      </a:lvl3pPr>
      <a:lvl4pPr marL="2032635" indent="-290195" algn="l" rtl="0" eaLnBrk="0" fontAlgn="base" hangingPunct="0">
        <a:spcBef>
          <a:spcPts val="125"/>
        </a:spcBef>
        <a:spcAft>
          <a:spcPct val="0"/>
        </a:spcAft>
        <a:buChar char="–"/>
        <a:defRPr sz="2030" kern="1200">
          <a:solidFill>
            <a:schemeClr val="tx1"/>
          </a:solidFill>
          <a:latin typeface="+mn-lt"/>
          <a:ea typeface="+mn-ea"/>
          <a:cs typeface="+mn-cs"/>
        </a:defRPr>
      </a:lvl4pPr>
      <a:lvl5pPr marL="2613660" indent="-290195" algn="l" rtl="0" eaLnBrk="0" fontAlgn="base" hangingPunct="0">
        <a:spcBef>
          <a:spcPts val="125"/>
        </a:spcBef>
        <a:spcAft>
          <a:spcPct val="0"/>
        </a:spcAft>
        <a:buChar char="»"/>
        <a:defRPr sz="2030" kern="1200">
          <a:solidFill>
            <a:schemeClr val="tx1"/>
          </a:solidFill>
          <a:latin typeface="+mn-lt"/>
          <a:ea typeface="+mn-ea"/>
          <a:cs typeface="+mn-cs"/>
        </a:defRPr>
      </a:lvl5pPr>
      <a:lvl6pPr marL="3194050" indent="-290195" algn="l" defTabSz="1161415"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6pPr>
      <a:lvl7pPr marL="3775075" indent="-290195" algn="l" defTabSz="1161415"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7pPr>
      <a:lvl8pPr marL="4356100" indent="-290195" algn="l" defTabSz="1161415"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8pPr>
      <a:lvl9pPr marL="4936490" indent="-290195" algn="l" defTabSz="1161415"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9pPr>
    </p:bodyStyle>
    <p:otherStyle>
      <a:defPPr>
        <a:defRPr lang="zh-CN"/>
      </a:defPPr>
      <a:lvl1pPr marL="0" algn="l" defTabSz="1161415" rtl="0" eaLnBrk="1" latinLnBrk="0" hangingPunct="1">
        <a:defRPr sz="2285" kern="1200">
          <a:solidFill>
            <a:schemeClr val="tx1"/>
          </a:solidFill>
          <a:latin typeface="+mn-lt"/>
          <a:ea typeface="+mn-ea"/>
          <a:cs typeface="+mn-cs"/>
        </a:defRPr>
      </a:lvl1pPr>
      <a:lvl2pPr marL="581025" algn="l" defTabSz="1161415" rtl="0" eaLnBrk="1" latinLnBrk="0" hangingPunct="1">
        <a:defRPr sz="2285" kern="1200">
          <a:solidFill>
            <a:schemeClr val="tx1"/>
          </a:solidFill>
          <a:latin typeface="+mn-lt"/>
          <a:ea typeface="+mn-ea"/>
          <a:cs typeface="+mn-cs"/>
        </a:defRPr>
      </a:lvl2pPr>
      <a:lvl3pPr marL="1161415" algn="l" defTabSz="1161415" rtl="0" eaLnBrk="1" latinLnBrk="0" hangingPunct="1">
        <a:defRPr sz="2285" kern="1200">
          <a:solidFill>
            <a:schemeClr val="tx1"/>
          </a:solidFill>
          <a:latin typeface="+mn-lt"/>
          <a:ea typeface="+mn-ea"/>
          <a:cs typeface="+mn-cs"/>
        </a:defRPr>
      </a:lvl3pPr>
      <a:lvl4pPr marL="1742440" algn="l" defTabSz="1161415" rtl="0" eaLnBrk="1" latinLnBrk="0" hangingPunct="1">
        <a:defRPr sz="2285" kern="1200">
          <a:solidFill>
            <a:schemeClr val="tx1"/>
          </a:solidFill>
          <a:latin typeface="+mn-lt"/>
          <a:ea typeface="+mn-ea"/>
          <a:cs typeface="+mn-cs"/>
        </a:defRPr>
      </a:lvl4pPr>
      <a:lvl5pPr marL="2322830" algn="l" defTabSz="1161415" rtl="0" eaLnBrk="1" latinLnBrk="0" hangingPunct="1">
        <a:defRPr sz="2285" kern="1200">
          <a:solidFill>
            <a:schemeClr val="tx1"/>
          </a:solidFill>
          <a:latin typeface="+mn-lt"/>
          <a:ea typeface="+mn-ea"/>
          <a:cs typeface="+mn-cs"/>
        </a:defRPr>
      </a:lvl5pPr>
      <a:lvl6pPr marL="2903855" algn="l" defTabSz="1161415" rtl="0" eaLnBrk="1" latinLnBrk="0" hangingPunct="1">
        <a:defRPr sz="2285" kern="1200">
          <a:solidFill>
            <a:schemeClr val="tx1"/>
          </a:solidFill>
          <a:latin typeface="+mn-lt"/>
          <a:ea typeface="+mn-ea"/>
          <a:cs typeface="+mn-cs"/>
        </a:defRPr>
      </a:lvl6pPr>
      <a:lvl7pPr marL="3484880" algn="l" defTabSz="1161415" rtl="0" eaLnBrk="1" latinLnBrk="0" hangingPunct="1">
        <a:defRPr sz="2285" kern="1200">
          <a:solidFill>
            <a:schemeClr val="tx1"/>
          </a:solidFill>
          <a:latin typeface="+mn-lt"/>
          <a:ea typeface="+mn-ea"/>
          <a:cs typeface="+mn-cs"/>
        </a:defRPr>
      </a:lvl7pPr>
      <a:lvl8pPr marL="4065270" algn="l" defTabSz="1161415" rtl="0" eaLnBrk="1" latinLnBrk="0" hangingPunct="1">
        <a:defRPr sz="2285" kern="1200">
          <a:solidFill>
            <a:schemeClr val="tx1"/>
          </a:solidFill>
          <a:latin typeface="+mn-lt"/>
          <a:ea typeface="+mn-ea"/>
          <a:cs typeface="+mn-cs"/>
        </a:defRPr>
      </a:lvl8pPr>
      <a:lvl9pPr marL="4646295" algn="l" defTabSz="1161415" rtl="0" eaLnBrk="1" latinLnBrk="0" hangingPunct="1">
        <a:defRPr sz="22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5.xml"/><Relationship Id="rId7"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13.xml"/><Relationship Id="rId6" Type="http://schemas.openxmlformats.org/officeDocument/2006/relationships/slide" Target="slide8.xml"/><Relationship Id="rId11" Type="http://schemas.openxmlformats.org/officeDocument/2006/relationships/slide" Target="slide13.xml"/><Relationship Id="rId5" Type="http://schemas.openxmlformats.org/officeDocument/2006/relationships/slide" Target="slide7.xml"/><Relationship Id="rId10" Type="http://schemas.openxmlformats.org/officeDocument/2006/relationships/slide" Target="slide12.xml"/><Relationship Id="rId4" Type="http://schemas.openxmlformats.org/officeDocument/2006/relationships/slide" Target="slide6.xml"/><Relationship Id="rId9" Type="http://schemas.openxmlformats.org/officeDocument/2006/relationships/slide" Target="slide11.xml"/></Relationships>
</file>

<file path=ppt/slides/_rels/slide2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s://www.usada.org/sanction/whereabouts-violation-case-against-christian-coleman-withdrawn/" TargetMode="Externa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slide" Target="slide15.xml"/><Relationship Id="rId7" Type="http://schemas.openxmlformats.org/officeDocument/2006/relationships/slide" Target="slide19.xml"/><Relationship Id="rId12" Type="http://schemas.openxmlformats.org/officeDocument/2006/relationships/slide" Target="slide24.xml"/><Relationship Id="rId2" Type="http://schemas.openxmlformats.org/officeDocument/2006/relationships/slide" Target="slide14.xml"/><Relationship Id="rId1" Type="http://schemas.openxmlformats.org/officeDocument/2006/relationships/slideLayout" Target="../slideLayouts/slideLayout13.xml"/><Relationship Id="rId6" Type="http://schemas.openxmlformats.org/officeDocument/2006/relationships/slide" Target="slide18.xml"/><Relationship Id="rId11" Type="http://schemas.openxmlformats.org/officeDocument/2006/relationships/slide" Target="slide23.xml"/><Relationship Id="rId5" Type="http://schemas.openxmlformats.org/officeDocument/2006/relationships/slide" Target="slide17.xml"/><Relationship Id="rId10" Type="http://schemas.openxmlformats.org/officeDocument/2006/relationships/slide" Target="slide22.xml"/><Relationship Id="rId4" Type="http://schemas.openxmlformats.org/officeDocument/2006/relationships/slide" Target="slide16.xml"/><Relationship Id="rId9" Type="http://schemas.openxmlformats.org/officeDocument/2006/relationships/slide" Target="slide2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zh-CN" altLang="en-US" dirty="0"/>
              <a:t>反兴奋剂重要事件回顾</a:t>
            </a:r>
          </a:p>
        </p:txBody>
      </p:sp>
      <p:sp>
        <p:nvSpPr>
          <p:cNvPr id="3075" name="Rectangle 3"/>
          <p:cNvSpPr>
            <a:spLocks noGrp="1" noChangeArrowheads="1"/>
          </p:cNvSpPr>
          <p:nvPr>
            <p:ph type="subTitle" idx="1"/>
          </p:nvPr>
        </p:nvSpPr>
        <p:spPr/>
        <p:txBody>
          <a:bodyPr/>
          <a:lstStyle/>
          <a:p>
            <a:pPr eaLnBrk="1" hangingPunct="1"/>
            <a:r>
              <a:rPr lang="en-US" altLang="zh-CN" dirty="0"/>
              <a:t>2019</a:t>
            </a:r>
            <a:r>
              <a:rPr lang="zh-CN" altLang="en-US" dirty="0"/>
              <a:t>年</a:t>
            </a:r>
            <a:r>
              <a:rPr lang="en-US" altLang="zh-CN" dirty="0"/>
              <a:t>9</a:t>
            </a:r>
            <a:r>
              <a:rPr lang="zh-CN" altLang="en-US" dirty="0"/>
              <a:t>月</a:t>
            </a:r>
            <a:r>
              <a:rPr lang="en-US" altLang="zh-CN" dirty="0"/>
              <a:t>1</a:t>
            </a:r>
            <a:r>
              <a:rPr lang="zh-CN" altLang="en-US" dirty="0"/>
              <a:t>日</a:t>
            </a:r>
            <a:r>
              <a:rPr lang="en-US" altLang="zh-CN" dirty="0"/>
              <a:t>-2019</a:t>
            </a:r>
            <a:r>
              <a:rPr lang="zh-CN" altLang="en-US" dirty="0"/>
              <a:t>年</a:t>
            </a:r>
            <a:r>
              <a:rPr lang="en-US" altLang="zh-CN" dirty="0"/>
              <a:t>10</a:t>
            </a:r>
            <a:r>
              <a:rPr lang="zh-CN" altLang="en-US" dirty="0"/>
              <a:t>月</a:t>
            </a:r>
            <a:r>
              <a:rPr lang="en-US" altLang="zh-CN" dirty="0"/>
              <a:t>1</a:t>
            </a:r>
            <a:r>
              <a:rPr lang="zh-CN" altLang="en-US" dirty="0"/>
              <a:t>日</a:t>
            </a:r>
          </a:p>
        </p:txBody>
      </p:sp>
      <p:sp>
        <p:nvSpPr>
          <p:cNvPr id="3076" name="AutoShape 6" descr="data:image/jpeg;base64,/9j/4AAQSkZJRgABAQAAAQABAAD/2wBDAAgGBgcGBQgHBwcJCQgKDBQNDAsLDBkSEw8UHRofHh0aHBwgJC4nICIsIxwcKDcpLDAxNDQ0Hyc5PTgyPC4zNDL/2wBDAQkJCQwLDBgNDRgyIRwhMjIyMjIyMjIyMjIyMjIyMjIyMjIyMjIyMjIyMjIyMjIyMjIyMjIyMjIyMjIyMjIyMjL/wAARCADIAMg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uiiigAooooAKKKDQAUUmayNS8Q6fpULPcXCDBxjcBz6fX2rKpWhBXk7DUXLY1j7Gms6JyzgD1JxXJjVtf1f/AJBmnGCA9J7smIEeoUgsf++R9aenhO9ujv1TW7mQnqlqohX6ZO5j+YrnVepN/u46d3oXyJfEzem1exgBaS5RQOpzxWbL400GE4bUYMjsJF/xrE8RDwV4Hs4b7W7INHLJ5aSSxtcsWxnHzZxwDWVD8WPCMehXmq6fptybaylihkEdskbEuG2lRnp8pquWu95JfL/givDsdT/wn3h/P/H8v51PF400GYgJqMGT0zIv+NcfoXxq0PxBe3FvbaffRCC0munebYBtjXcQACeTWt/wnHhW78FweJ9TgS20+4YpGl3ArOzAkYCjOeh/Cl7Ot/N+A7w7fidXDq1lcLmO4Qg984q6jo65VgR6g5rjdFs/Bni6y/tHRoITHuKs9rugdG9GCkEH6irLeFb2zO7S9buEI6R3aiVT/wACG1v1NF68dbJ/gK0H5HVil5rjjrOuaT/yFdNaSAdbi1JlUe5AAdfxU/WtvTdesNUiWS3uEbPTDA8+maccRG/LP3X5g4NK61NaikB4pa6+YgKKKKACiiigAooooAKKKKACiiigBM1VvL+3sojJM4UAZxnrVDWNag0u2LyMDIcBUUFiSeAAByST0A5NZVrodzq0wvteUlMho7AnKr6GTHDH/Z+6P9o1xTrSlL2dLV9X0X+bLUUleRH9v1bxKSulqLayPBu5QSrD/YXgv9eF9zTHk8J+EdSs4tS1CNtWu3WOGS6YPMxY4BAAwi57gAVjeJviTFoPjQ+Gb60ls7CWAZ1KOT5o94wrhQOFU8E9R1rzzWPAU3hHUtN8V6/MviCwkuz9uyS/7tvuuW/i459OMdKqlQjF3lq+7/rQbm2rdD0i58b6hrel+LbLRrdtP1zRPupKFlMgGSWAxjnacdeoNchpPi+5HjDwj4pnvJWsNbtjp94jOdkVyp2sQvRcsEbp0Jqv8T9Dd/Guk3emaq1jp3iOOO2muInIRyMbS208qQVrEm8OT6VY+KPAryGS608rrGmy4wX2gB8ehK4OP9k10LuZnp3x1iLfDv7SEDNaXsMuD9Sv9an8DS6lr0d3Fr3g/T9MsCsctsqQgrKeck56kAgjjua4lL74hfEjQ9QsLvRUh0u4tAkLFRHmVWVkfe5y2SCDjjmur8CeH/iJp2rW8viPVoJtLhgMK2iSKcYACnCqAcY7mgZxPhuS3s/gf4yujBD9pjuZ7ZZSi7lV9i7Q3XHzHinaPpEGseLPAXhq/j8yws9EF7JCxO1nfc5yP++a6Y/CrWB4A1rw4l/ZrNqGpC8VwW2KmQdp46/KKf4y8HeKLPWNE8QeDxA99ZWIsZUbacqFwCA3BHJ/SmxHZ+EvBWn+EbzVp9OlbytRmEnkbQEi25wq/mat+KvEtn4U0ObU7vLbcJFCn3ppD91F9yfyGTWR4D0W58H+D3OuXm+7aR7y7kdyyxluWA7ADqccZJrx7xb43vNa1xvEM+k3cmg28U8OktyiLMQVEzZGCc847ce9J9hnrHw58ZX/AIp8L3Os61Da2iQ3DoHRiq7VGSzbjgYzjOe1Xkt/Dfi7zL/RdQhNyjbXurCRd2fRx0Yf7w+hry/xJY3ml/AXRrGwYN5bx3GpwI2X2Pl8MByFyVzkelbHgv8A4R/RE1L4jwTx2OiXVosP2FUYNBIpUMno5LLwe+e1ROEJq0ldDWjujthqWqeHGCawgls84W9iB2D03g8ofrlfcV1VpeQ3kQeFwVI/EVwfhj4mWniTW/7DutHvNNuZ4jPbLcgMJosE5OBxkc85B55rWutEudElN5oYLQg5ksAeAO5izwP908Htg9efkqUdYax7f5FXU99zr6Kx9G1i31S2V4nGecjoQRweDyCDwQeQeta4rpp1I1I3TIlFxdmLRRRWogooooAKKKDQAlZGtavDplm8jk78cADJJPA47nJwB3PFaF1cpa27SueB29T6VxqXdr5c/inXJ0g062Ba3Ln5fTzMdz/Co69SOorhr1ZOSpQ3e/kjSCVuZ7Dbm5tPDGmzeKvE8hWZR+4gyC0RPRVHRpG7nt0GACTseD/FA8WeHIdWWxuLISEr5cw4OO6t/Evvx39K47W7Lw38Z9ElbR7uQXlif3MrwugRm52sCMEHHUciuS8Pa1rs3xBit/F2uLoi6FbfLbRjyY7hFHzHH3TkAE+33RW9KnGkuWOxLbk7s6b4yafbWdxofie4tmntbaY2l9GBkvBICCPr1xnuRXH+BvGES2MnhTXbe7/4RjUmeDTbi5Xc0Sk8IxHUcjkfdPtXpEOtaN8XPCOs6XY+fEmTEHnhIA5yrqeh6ZxnI71sW1ppvhLwzptnf3C3J09FjgmmjBct0G0DkE9Bjn61UpKKuwWpx+l/DjU9R8HP4Y8RXHl21hfCTTbuFg0vlKTxj+Ec8c556cCux1C48OaZq0V9dLDPrAhECSKnmTsvoFAJ5yc4HemiDW/ELbrl5NK089Ikx9okH+0eiD25b6Vs6fo2naQhFnaxwlvvSdXf/eY/M34msrzltovPcei3OM8RfEa50iKIw6RMHkLKFum8tlwARleTyDmuNufip4nnJ8o2NuD2WJmP5kit/wCKduksQmjZGKMhbDAsPvLyP++a8rrzZVZczTlezPtsjyrC4igqlSN2dP8A8LE8WA5/tSP6fZlxVy2+KXiiAjzXs7hR1DRFc/iDXGKjuWCKSQpY47AdTUtrM9tcK6CEkMAfOjV1xnnIPapVWXc9Otk2D5Hanr6nqVt8XHt5Eh1fS2Qsqtut3DgqwyDtODjBq/qR8K/Ebw6dFt9Q+zxiRZfKhARlYEnBQgZGSfxrz7xD4httVhENkZIEj+RlKBRMmMAgjkAH+E44Oa5sKxcMobenzBlyGXHfI5Fa08TNWb/E8T+wadanzx919jvde8JeL9M8Ya7c+HtOtb2z121Fp5sjgfZ02qp7jGMe46VhXItLv4Z+I/CsMSRxeG3WQ3byYNxMGO75COATvC89MdzWl4b+I2q6Oyw37NfWg7sf3ij2P8X6H3NdTD4C8DeN9U/4SNFkkaVt80CS4R3HXeuMg+o4rupYiM3bZnz+Ny2vhHaa07nH6RrTado3h/VY9ON9451C0NpaIWJUQK21JXXsdowMYzgn1NdF4N8W+M4fiK3hTxQ1tdSSW5nDxKo8njcOVGCD0x9Oa5fTfFtr4T+I3iq51nTZ5tRDfZ9Mhhj+VY1JVUX+6u3YMgdM1f0nXpvDWrXWr6lZSan431sAxaZBn/RYTjarHnaMAfL1wB0zW97M889Q1jSZobg6xpKkXI+aeBePPA7jtvA6H+IcHsRpaRqkGrWSSxMCSOccfp2/oa840H4heLE8eWnhrxRoltbNfpvhFsx3RLzgt8xBHykHoa7DVLV9C1Iara/8eszj7Sg6Ix43/RuA3vhvWuOrF0ZOpBeq/X5GkfeXK/kddRUFrcJcwLKhyrD8vap67YTU0mjJq2gUUUVYBSE4paoapdizsZJSwBAwCfX/ADzWdWoqUHJ7IaV3ZGDqrvrerR6VFuWAAvOynGEHDfiT8o/E9q5nxlqej+LdRuPhvFHOLrylkW4hQNFbyL8yq4yCAFxkjpnHWuhttQ07w1og1XWbyOz+3yqPNlJG3IOxehxxk+gJNeb33hTxF4bfVvEXgbU4dat9TiYTSHbLOm7JLIwPJBOePxHFc+Gp2j7SXxS1f+XyNJtXstkVNS8M+NTHGde1uw0Lw/aBVe6sZBEkhGFVyE5djwOentTtI0qL4hanqXhXUdSXVBpaLJY6/ENzFCVzG5/jHJwc5BB5NZ1l4w0nQfhjaaDZWp1PXLq6C3FlqMLMqNnnCk9OylSDkk8EV7Poun6Z4R8O/aV0u00yR41kuIrckjfj7uTyQK2lJQXM9iPQdFDpngrQrbStLtSTkJBBHy8znufUnGSTwAPQVZ0rQ3W5Gpas63Oonlccpbg/woD39W6n2HFJoenyyzvrGoofts4xGjf8u8Z6KPRjwW/Adqk1jVpYZ007ToxNqM4JVWOFjXu7Hso/XoOTWF/tS+SK8kS6nr1ppSpG7NLcSnbFbxLueRvQKP8AI71QGma1rX7zVLtrC1PItLRx5hHo8nb6L/31V3SdGh0vfdSyNcX0o/f3Ugwzd9qj+FfRR+OTzVa88QvJdNp+jWxvrteJCDiOL/ffoPpyT6USXWevkv61Bf3fvOc8aeHbGx8OTfYLWOLKN5jKCzuRhlLMckn5T1PevIrawu70t9mt5JSv3ggyRXt2qaNqT6bLdanqTzNgD7PAu2BQ3ynrlm69SR9K8OVpbO7EkUjQzxMQrqcMpHB/D2PBrzq0WqjurXPsuHa9T6tONPVp9Tq/DPh258y6e+tpYVaMxqJFxnd1I+grAfw/qqO6iwnYKSMiMkEDvXpOmXsr6NaXOoyQRTSqoJztVi33QAe5GOK5jxxf3q3CWQl8uykTJCZDSHOCrH0HoOvevLo16ksQ4Naf5djqw+NxE8Q4xSu/uVjjWRklMcnykNtbPO316V076lpD+GjA32mWYFYXlWJUlYDLKTk8qMY5OeBXKgADaAAOmBxirttpF3cxyyrbTbUj8wHy2w4yBgep5zxnpXoaPdnrYyhCXLKpK1imcbjjJGeM9avaRrN9oN+t5p8pRwRvUk7ZB6MP69R+lUpI3hcpIjIw6qylSPwNNpXsddXD0sRS5Z6o968P61p3i2xOowWlsurRIVBliVnifHHOM4zz9K8w+HeqazoOvahbX/he/vdfvL0faNQcFRHGSNxJI6DluMA8dhWPoWt3WgarDfWrNkYWRAeJF9Pr6f8A169U8ZRXvjDwPFdaLqF0LYDzLq1tGCvdR45RWwSG9uh5Br08NiHL3Zbn5znGVywdXT4Xsc/4j12y1HxxIvgPThqPihk8ifU9xMFsvQkZ+UsBxnoPc16VoGnahbeG4bDXb9dTuthSeZk2hwf4T68HGe9eM6P401Lw3eN4Y0jw9pPhto4fOkl1WdmYqADudvlBbHOPwFX/AA94g8f6/wCJIr6PX4D4dtJFa4u3tlt7eRRy6ruG5hjIByPXiuxpHi2PStGeTSNUk0i4clBhoXY8sh+6T78FT7gHvXU5rnNeiS50631W1beYP3iujZDxNjdg9xjDD/dra0+5F5ZxzAgkjDY9e9cdH91VdLpuvTt8i5e8lIt0UUV6BmNHY1zevf6fqVrpqk7XYGTB/h6t/wCOjH410Z6e1c9pK/a9fvLs8rGvlr7Fjz+ij868/Fe+40+7/BamsNLy7HL/ABN17UtIgitovBi65phj3SyyglI2yQAAASMDvx1rx/TJrvWbwzeDbW28PakJsNDHqzRu4x0COQCMn36dK9GvF0/WPEV5qnhD4j/YdTmlPmWdzN+7Zl42hGxxxxway9dtdVRCfG/gO21WADJ1TRvkkx/eIHB/HFdhmdD4M8IeIbrXU1XxtpunvdWgD2t3EEEsj9Pn2Ha2BzkjOe9dlMv9seIVgPzWdgQ8g7PJ/Cv4Y3H6Cqvhm0svDngmN7OW9a2dDcR/bmzKiuMqp64wO1bfh+0NppUZkGJpiZpc9dzc4/AYH4VzzSnNQ6LV/oUtE2P1jUV0ywaYgtIfljRRkux4AHuSRVbQ9NksIJLi6Ie/ucPcSZzj0UH+6o49zk96rQp/aviVpm+a2084QdjKR1/AZP1YVLr95OBFptk226u22K2M7F/iY/QZP5etZqe836L+vNjt0KlzPc+Ir+SxsZWt7GFtt1dLwxP9xD/ex1P8IPqeNuz0+00qyFvbQrBDGOFXp7knqSe5PJosbK30qwjtLdcRRLjLHk9yxPck5JPqawp3n8T3kkCSPFpEDFJXjba1ww6qp7KP4iOew71p8HnJ/wBfcLf0DUtfGoJcWGlWUmoFQVmkVtkUfcgueM+wya8Q1uJbfxBdqVJQzb9ucblbDfrmvo5YrTTbNYo0igto12qqgKqj2FfPfi2azm1+R7K4juIwgVnjOVyMjr9MVxYuLU027ux9VwxL99KHRozdQ1C61W4826cOFGI4gMJGvoo/LnqaWbUbm5s4ra4fzlhOYnY/MoxgqT/EOmM8jFU6K5tNrbH2CwdCFpJWsPWGSR1REZmblQBkketbGj+IZtJgNvFCXSRi0rGQggEYGwDhW757nH1q7pur6Xa6HdWrx3E8ixnl9qEhiFKxnkqvOefyrm5TGXYxBwhPyh2BYD0JHBpNJ3TWhyr/AGyUoVYtJDXYu7MXdyTnLsWY+5J702iipZ68IKC5UAr0P4X+ITY6k2kztiCbLxZP3W/iH9fzrzyprS6ezvIbqI4eFw64747fiMj8a0jJrVbnm5rg1icPKL36Hf8Aijw9ocXi651/x/r1rJDG22wsI1AdogcqGVRuPJP19RVDxRrGofETwzJo/hvwhPHpEGJEvLkeUFCc/Io45GR1PXpXc6rL4TbS7Txb4gs4pvs8axpM0LSldxyvyjrz6jvVEfE7UNUAi8KeCtTvkHyrNcKIIh/Pj8q9qlNTgpLqflc4uMnFknwbv76/8BQ2Wo2k8bWZMEbzR7VliPK7T3wMqfoK6Xw6TZ3d1prk/uWITPdR0P8A3yVrN8Mf8J7camLnxENKtLDy2UWdqCzhuNp3ZPTnjNaeoj7F4ktLkcLOgVvqpx/Jv0rDE+7y1P5X+D0Y6et49zpKKQUV3IyILyTy7WV8/dUn9K5+ykubHwvfXtnZtd3f7ySK3U4MrKNqrn3xWxrDbNLuD6qB+ZArzr4j6jr2jfDO3udCkeKQuv2maIZdI2ycqe2WwCfSuCWuKXkvzZqtKfzPNfiTqtjqGjpE/gSfQtYMwaSZ4cKUAOdrADJJx1H410fhPw7YXFhYnwr8S5rO/eNPPszPlS+BuUIxB65xwa7P4ezafN4OeK28SR67d3C+cV1GXcY5CgBRlJLBQR6euK5zwJcaTrHju703VfD+nReINJd5Y77TlKwttO05UHGRuGPX2NdfkZnpuuIZo7HTyxbzpVVyepUdc/rWpezC2sppjwFUkVn3I8zxPZr1EULP+YIp/iNj/ZLRr1ldUH41wuWk5/L7kjRLWKF8PwG30aJmGJJszOT6sc/oMD8KqaSpvNYvNQYZVT9nhz2HVj+e0fhWpdMtrp0hUYCRkAD2GKh0GIQ6NbZHzOC7e5Yk1aiuaMOiV/8AIL6N9yt4hnlMMOn2zbbi7cRqw/hHdvwAJ/Cr9tb2+nadFBEvlwQrhR6Aevv3+tUIR9p8VTSHlbaIKvszf/WB/OqXjvU20vw1cyxnDlCF579B+pFSqnLGdV+i+Wn5l06TqVI0l1PMPH3jG41vUJdOtZWjsIWKsFOPOYdQT/dHT3PtWFo/hu61iF5YHjjjQ7QZM8nHbA7VlRRPLIkKAszMFA9ST/8AXr0W+vV8KeH7WKJFebcqgH+I9XP8/wASK8jFV5qyhrJn3k4rL6EadBe+zlR4Wuzqrac80KTeWJUJziRe+3jt3zUNx4cvbfV4NOYo0s4DIyk7cc5PI7Yrs9bzcWFprtl80lqROm3nfGfvL+X9aTxDE1/ocGp2MhE8AFxC6ddpHI/Lt7VzQxUny3W+nozKGZ4ltXa10+ZxetaBPopiMskcyS52soIwRjIIP1rLjjaWRUQEuzBVA7k1Zv8AVb7U5EkvrjzWVcKAgVQPYDv71ueC9N+16kbt1zHbDIz0LHp+XX8q65TdOnzT3XY9dV6lDC89X4l/SIrrwbqdtaSXDNbuI1LFI5CWIHXAxyaii8K38+mC/geCWIx+YoSQksPQDHX2rs7LxBFqGvXmmYXZFxC39/bw4/Pp7ZqLRiNN1i70ViRCxNxbE/3SfmUfQ/1rk+s1IxfMtVZ/I8b+1cSl72++3Q4zTPDl9qlo91CYkQEhRISC5HXGBx9TWS6tHIyOCGUlWB7EcGun1e61Hw3f3NpZTiO1uCZYwyBtueuCehB479q5bJJJJJJ5JJyTXXTlKXvaW6Hs4GtXrNzn8L2PY/AGpxHwVP8AaYftKWSOxi2hiwTJwAe+MYrl9A8SeI/iKbu/XxVZ+GtNhlMa2sOzzsYByWbnHPXgZzgVrfCOYFby3Jypc8Hpyo/wrA8QaLZS3t1ef8KxgtYY5HEl5e6j9mgOGPzYGBg9eK9fAv8AdW7N/wCZ+e5xSVPFzS7lfU9c1zwt4t0my8OeN7jxPJcy7bi0lYTKoyBgkEgZyehBGK9m8SRn7JBMB80Uw59iCP8ACvEfCd94tvLuSPwl4a0XS7VSVbUo7Zim3+8JJDkjvx19K9uv1kk8MjzpY5pljQvJH912BG4r7E5rTEx5qUl5M8+m7TTNmFw8CP8A3lDfpRVbSmLaZbk8nYB+VFaUXzU4vyMamkmiPXf+QNP/AMB/9CFLp0aSaRbo6goYgrKwyCMcgim62C2jXWB0Td+RBqTR2DaVbkdlx+RrD/mK9Y/qb/8ALr5nJav8HvBmrzNO2mG1lJyXtXMfP06VqeFPAWgeDBKdItWSWYBZJpHLMQOcZ7CuoorusZGK+P8AhKuRz9l4/M07XyBBa56faU/rUd1mLxLZOcASRMgPuD/9en+Iwf7IMn/PKRH/AADAH+debb3Jrs3+jNvtRLGtcaLeH/pmTU2nY/s23A6eWv8AKknUXmmOgOfNiKg/UVU8PT/aNFtyeGUbGHoRWqf7xPuvyJ+x8yLTMHV9UHRhKv5Y/wDr1znxQieXQWVf7hfA/wBllJ/TNdAX+xeK8McR3sIKn/bXgj8ttJ4psjeaNIyoXMP7woByy4IZfrtJx7gVjKLlRlBbp/rdHVhqypYmFTpoeM+C9MFzqDXkiZSAcZ6Fz0/IZNddq3h+z1maOS5knBiUqqxuABzknBB5/wAK5D+2r/ww0mm21vatFkvHOxYmRW+63HHTH5VzDLuYsxJZjksWOSe5rxJYepOr7Tmt26n2n1avjajqRdl0Z67p+mW2l6f9lieRrdSxAmYHAPUZwOOv51ieFdRt5WvNJjkEkMEjtbk9GjLcj6A/oa872Lnpn6k1b0+/m02+hurcAvEeFbIVgRgqcdjS+p+5JOV29e2o3k1WMJSbu+ha17TDpmrS24U7GO+L3U9B+HIr0Hw9pR07REiyUmkUvIwHIZh/TgfhXEX/AIml1G6triewt99s+5QJGw3seOmcGmaz4mvdZjijdEt0jYtthkb5ie5PHSnVo1akIwencqvSxVenCk427s7Cz8GWdjdw3cN3eCWNt6khTk988d+c/Wm+LZUsI7TUVdVuoJh5Sngup+8v0x/OvON8n/Pab/v63+NNPLbmZmbGNzMWOPxoWGk5qU53t5CjlGIlJOc0/wDLsekeJ7OPWNCjvrb5jGoljI7qRyPy5/CvN8V0GkeLLnSNPFn9miuIgSVLyFSoPUcA5Gc/nWHK6vK7InlozEqm7dtGeme9a0KUqcXGW3Q78tpVqHNTmtFsz0n4Softc7/3nI/JT/jWj4o+Etz4w1ye91bxPdtZby1vaImVhX0GTjPvim/Ca1KW5lII3B3/ADKqP/QTXqQr2cAv3bfmfB51Pmxk2ecQ/BvQjFHHqGoavqCooVVnu2ChQMABRxj2rq20u00bwsdNso/LtbeHZEm4thc9Mmtys7W3C6TPz1AH5kVviWo0pPyZ5cNZINGOdIgPt/U0UukIU0i2B6+Up/Pn+tFZxVoR9DKq/fZPdw+faTQ/89EZPzBFZvhqfzNMVDnKtgj68/41tHpxXO6Qfset31iTgFyyj2PzD9CR+FRiHyVoT9V95vT1hJfM6SigVWvLy1sLZ7m7uIreBcbpJXCKM8ck8V33MjK8RgxRW18oObaZSSP7rfKf1xWpPFHfWEkJP7uaMrn2I60t1bxX1nLBIcxyoVJHoR1FZPh66keze0nP+k2rGKQepHf6Hg/QiuSVo1fKS/Ff8A0TvH0JfDly1xpaxS5E8DGJ1PZlOD+oNV7JhpniG5sH4iuf9Ig9OT8w/Bv/AEIVHcsdG8RpcZxaX5COeyygcf8AfQH5qfWreuae+o2aTWrKt5bt5tu2cAtjlSf7rDj8j2rJKVuVfFHb0/4Ybet+jHa5YyX9iGtiBdwOJYCTgFh1Un0YZH4g0/RtTj1awSZcrICUkRuGRhwQR2INGjasmqWYcApMhKTRNw0bjgqR65qlqml3MF62q6QyrdkDz7dztS5A6ZP8LAcBuh6HsRp8T54/P+u5PkzlvF/goSxvNDBJJZ7iwWFcy2rHklV/jQnkr1Hb0Hmd14fvoVM1sgvbftNbfOB/vAcqfYivfdK8RWmoO1vJutr2P/WWsw2uv4dx7jI96S/8M6TqMxuZrULcn/lvA7RSH6shBP45rGWGhU96Lt5HtYDO8Rg1ybo+b2jdDhkZT6EEU3B9D+VfQp8F2+Pl1bVlHYfaQf1Kk0f8IVB31jVv/Alf/iay+pVPI9r/AFt/6d/j/wAA+e9p9D+RpNp9D+VfQv8AwhVv/wBBfVv/AAJX/wCJpP8AhCrf/oL6t/4EL/8AE0/qVTyF/rYv+ff4/wDAPnrafQ/lRtPofyr6G/4Qu2/6C+rf+BK//E0f8IVB/wBBjVv/AAIX/wCIpfUpj/1tX/Pv8f8AgHz1tPofypRG7sEVSWJwAB1NfQf/AAhcHbWNV/8AAhf/AImqGp6HHpMMcsWpajPcu4SGGWdSrOTgAjaMjOKieGnCLbE+Kr6KH4/8AteBNPFhpbDsu2EH12j5j/30W/KuuFU9NtF0/T4LVTkRoAT6nufxOTV0V6mHp8lJRPjq9V1ajqPqFYXieXZYLGPvO2B/n6kVuVzeon7Z4isrQcrG3mOPZfmP67fzrnx2sOT+ZpCpaSv2OhgjEMEcY6IoUfgMUVIOlFdsVZWMwrmNdU2OrWeooDtf9y+O5GSv5jcPyrp6oapZLqOnTWxbazr8j/3WByp/AgVhiqfPTaW/T16FQlyyuPmnKWctxDE0zKhdUU8ucZAHueleQ6Lpd38Wp7nUvEd75On2krQxaLbSEGFxwGkz1b0J69sCvSNB1RW02RbphE9sG80N/AFzu/Ig/hivEvEt/e6vq+r+JvBtrqVnobIsOqXkHyG7G4bmRT0IGeevPOM1OHqqdNf1qOUeVtGzofjzXPDWpHwBZLa63fQXIgsbp7jEflY3FXI6so4wDx05xXp2qo+k6hHrageS4WK8VTwB0V/wztPtg9q838UaZ4E0r4aWL6XceVcyYudKng+a5mnGMHjnrwc4C/Xg+l+E7jVdX8HWcviCyWC+mi2zxN0cdNzL23Dkr2zWlSmpxsJOzual7awatpz28uWhmXqpwR3DA9iDgj3FZmi6lNb3DaNqbD7ZCMo+MLOnZ1/kR2PHpmGymk8NXqabdMzafM2LOcknaf8Ankx9R2P8Q9wc6eraVbarbors0csbb7eePG6JvVfb1HQjrWKvLVaSX9fcVt6FbVdHuRdf2rpDrHfAASxMcJcqOit6MOzfgeOkmleILbUme3dWtr2LiW1mG10P07j0IyD2NU7TXLiwu4tO15VinY7Ybpc+Vcf7pP3W9VPPpkc1oajomn6uiNPHmVP9VPE22SP/AHWHI+nT2px95tw0fVMT7Ml1DRtP1ZFS+tUlK/cblWT/AHWGGX8DWV/wjupWZ/4lviG4RB0iu4lnUe275W/MmgW3ibSji3uLfVbcdFn/AHMwHpuA2t/47T/+Epmg4v8AQtVtyOrJb+cv4GPdRJxl8UbP+uwWa2YC28XDj7fpDe5t5Bn/AMepRb+L/wDn90b/AL8Sf/FUo8a6X/zz1AH0+wTf/E0f8JrpX9y//wDACb/4mj933f4jvITyPF//AD+6P/34k/8AiqPI8X/8/uj/APfiT/4ql/4TTSv7l/8A+AE3/wATR/wmmlf3L/8A8AJv/iafud3+Ia/1YTyPF/8Az+6P/wB+JP8A4qjyfF4/5fdG/wC/En/xVL/wmmlf3L//AMAJv/iaP+E00v8AuX//AIAzf/E0rw7v8Q97+rDHTxYiFmvtHCgZJ8iX/wCKrn9R8QSaVpV14r1KI3lvpoEUSWy7VlkLbWcbuirnaDz/ABGtm6v5fEVx/ZmnmWK3UA3lxtwY1PRB/tkf98g5PbNT4mw21n8KdahRVjgjtAkaDgD5lCgfjiojTVWakvhXrqwbcVZ7nn/izxR451PRLe6kjj0OxvpY4rWztJd11eb8EgP/AAjac5AHbrXdeGNZNpraeEtOtpp7DSbUfbr65nLNFM3zCPdjDEZ59PwrzWXVb/SdHg8Wa1bPC+nWMWneH7SYZLymNd0+O4/iz7AVNrvhPRbbwBoojuZtR17WG/0Z4Z2CzzSkM8jL3CDufYGuok95NzD5DyrIjIgJJVgQMfSsTw+rXV/e6iwzkmFCfY5b9cD/AIDXO6d4ZsfA2gppOlJm9vCnnMWJ82TG0cdhnJ+gNdxptklhp0NqhJWNNpPqepb8Tk/jXIv39fyj+b/yL+GPqXqKKK9AyCgjNFFAHJ6zC2kaxHqcQzbzkR3C9lc8Kx9mHyn3C1u20dq9iscUMQtnQjy1QBcHqNo49c1PdW0V3bSW86LJFIpV1boVPUVy+mXMuiakdKvZGMbAtbzN/wAtF9f94dGH0Pfjz5/uKvN9mW/k+5qvfjbqit4e+Fvhzw7rU+pwQPNMzl4FmIZbcE5wg+vc13HQc0A5GR0rzrxr4uu31BfCPh2dF1i4Ci5u2YKljGxA3En+M5+UdeR3xXbdW0Mw8SfEfw7b61NoF9bTXdghEWoXiLuhtXY/KrEc5BHJHKn3HGrBf3Hh2NDczNfaI4DQ36nc0Snp5mOq+jjg98dT5Rqcll4V0t9LhW50/VrFyj6ddgzQa4jsAWOBgsfXqvGD3rR8M+KZPCSSyW0VxP4aVtt7psvzXOjsepx/HEfXp9DwcZ0+bVb9xp2PaZEsdYsTHIkV1azL8ysAysKwjo2raSSdEvFmthz9ivXJCj0WTkj6MD9aittJilt49W8JajFFBOPMEQy9tKD3AHKH/d49VqceJ5dP+TXdPmsD089R5kB9969P+Bbazk/+fi+a/q6KXkP/AOEsWzITWdOvNPYcF3jLxH6OmR+eK0rXxBpF8oNrqNrLn+7KpP8AOp7PUbK+iElrdQzIedyOCD+VQ3Og6PfMWutLspm/vPApP54zVxu17srr7xO3VF0XERGRKpH+9S+fF/z1X/vqsT/hCvDROf7GtfwQj+tH/CE+Ge+j2v8A3yf8av3vINDb8+L/AJ6r/wB90efH/wA9V/76rm7rwx4QsojJc6dYRIOrOcD+dYQtPDd6SmheGk1J+nmqhSEfV2OPyyaylUktLpv5jUUd895borM0yqAMnLdK5p9RvPEkxg0iR7fTwcS6hj73qsWfvH/a+6Pc8VlSaPpOh29vP4murS2tZp1iis4EZLcO3QOer/VsL7VzXxEn8QX/AIjW08HW2q293pVm32i4jby4DGy5CIvRm9CPTA6ZCiqlTWei7f5j91bHqul2VlY2gtrEoscTFWCtuO/q249SxPJJ5pda0ex1/SptN1GAT2kwAdCxXOCCORz1ArwGXTL/AEfwfaeKfAetahFZuUOqws+545kOGZlxzgk5HcY6givY/A2v6lr+iedqVqqSRkBLuBswXakZEkfcD1U9Dx7DqVtjNkOp+ANP1bxBbajeTSS2trZtaW9iygxxbhtLL74x+QrkvAPgnVPD+qy6h4lffDpCPa6ShYMAjMWLjHrnAzz+VeuMwVck8DrzXJajPJ4h1T+zLVmW2iw1zMpxtU9gf7zdB6DLelc+Iq8iUI6yexUY31exLocLapqUmsTDMSFkth2J6M49v4Qf94966nBqKCGO2iSGFAkaKFRQMBQBgAVPV0KSpxsv+HfcU5czuFFFFdBIUUUUABrK1bSY9XtjBLlGUh4pU+9E46MP8OhGQa1aKmcFNWYJ21RyWkavPY3f9laqFS4UZRx92Vc43L7eo6qeDxg15/4o8KL4WuNUvJLGTU/C2qSiW/VBm5spM5EqN1IBPQ//AFz6zqekWurWpS4VgyndHKh2vG395T2P6EcHIrAj1G80GQWGtKstpIdkV2Fwj5/hYdEb/ZPB7HtXH79B2esfy9TTSWq3PGNVtLp9QsJNS1C51uC7MFtoOspOVjgUtyzYwRKp28HnIOexrpJdP1Dxjrq+H7Sa3nvbeJrXXfENshUPFu/1K9mYgAMcckEdAa2NW+HmqpLMvgzU4rTS9Rcfa7WUArbNnmWLPKtjI4wf6eieGvDWn+FNEh0zTo9saDLOfvSt3Zj6muiElJXWxL00LGiaTaaFpNtplhEIrW3XYi5zx3JPck8/jXJeM/iBJ4Z13T9FstEn1e9u42meCF8MsYyMgYOScHjpgV35r5+HibU2+LOveLLHw/c6zY2BOnKYGwYQuAWHBznDH/gVask6S28a/DzVrkJqllNoWoNw3nxNbtn/AH0wD+NdhZ6LbXlus+j+KNQeA9GiuUnT25ZT/OvI4PFXhnxj8WJdQ8RlbLTILH7PDbaiMZk6ENjgHJY5J7Ctnwho2lj4233/AAjGIdG0+zDS/Z5y8csjrxzkgj5unP3azdKL1aRXMz03+wNW6f8ACUX2PeCHP/oNYmsPpejeemteLNTaWK3N09ukiq/lg4LBUTOM8da70jjivGPE0mo+FPGd3rt2thPd61dwaZp8MoLolsMb2Ycc/dH1JqXSh2DmfcxdT8ZINNu9U8OeDZJbW2Tc+q62WkA5wNqsSMkkYGfwr1j4f32qan4K06+1iSGS9nQyHyVVVCMcqMLwDtxXnev69Y+JtVQ+KJl0XwlYSForGc7bi+dcjJjX5go5wMfr0n8ARaJL4xh1Dwn4c1uDSnR1kvJpylucjghDktyMdeOtVFJbIHqemeKNGj17w3f6dJbQ3DTQsI0mJC78HaSRyOccivDf7P8AE2hRPpOtapfLr1ssd7okjXLPBJ5a4aBR03FcjH8WMfX6NHSue8XeFbPxZoz2VyWilUiS3uF4eGQdGU9auSuJM8z0LXbbQPGvny2/2fRfEuknU7i0KFvIlVWL4UDkEKwwBzkelbvwlt7iG21u6ihntvD1zdmXS7e4GGRDncQOynjj2+tLoPh7WTr2n+JPFcscd9pdvJYoi4cXIJOJuOhIYgjuRnjNbj3994kka20jENkrbJLsqCq46qg6O30+UdyelctSuovlgry7f5lKN9XsTapqtxqd4dK0khpCAZpSMrEp/ib+i9W+nNbeladBpNmtrApOCWd2OWkY9XY9yf8A6w4FGm6Za6VZi3tVYAnczsctIx6szdyf88VogYq6NFwbqTd5P+rIJSvothaKKK6SAooooAKKKKACiiigAxUM8EdzE0U0aSxuu1kdQysPQg9amoo5QORl8P6jo7+foU3mQjrZTv0HojnoP9lsj0Iqew8VW8lx9kvUktLwDmGZdjfgD1HupIrpulUb/S7LU7fyL21jnj6gSLnB9QeoPuK45YflfNTdvy+4tTvpIW4le4sJ/sMsfntGwiYnKq2DtJ/HFeN+FL3xJ8LtJubHVfCV1dxSTNO1/YuJdzEcbl9Bj1HWvRX8K3lm3maPq0sWOkF2DKv0DAhwPqWoGo+JNOyLzR2uUHWWzcSZ/wCA/K36Gl7erDSpH5rX/gj5YvZnk/w5n8EzeFtT/wCErlsJtXubmW5mgvPkfgZAVjjk8ng966z4EaMtr4VvNY8kRNqd0zIoGAsaEhQPbJNaerz+CtcBTxBosUch43XFu0Lg/wC8Qp/Wt7RNZ8M6dpkGnaXdW8drAoWNFkDbR9cmtI4mD3dvXT8xckux1HavN/in4A/4SuxbUku5lutOs5Da24+6XyG3Z65wuPyrs/8AhINM6/bIv++qrz+LNDgB83UIB2wZF5/M03iaf8yDkl2PNLLxH4Jn0+x1y90R9R8SanbAzRW9s00rOoMbHn5V5U0ngrQviJZaAdJsvsuh6b58ksMt4vm3EaMchQv3RjrkjqTXW6PrPh3RLdrTw/ZSSIZHcpbRvKdzHJ5AOBntmr/9oeJtR4s9J+yRt/y0vJBHj/gI3N+grP60n8Cb9F+rHyProb8BNjZxLeXYmkRFV52AQyMBy2BwM+grGvvFcK3Bs7CKS8u/+eUK7mH1HRR7sQKij8K3F44k1jVJp89YbbMKH2LZLn8xW7ZabZabb+RZWsUEQ/hjUKD7n1Puam1aru+VeWrC8I+Zz9v4dvdWb7Rr837o8ixhbgj0kYfe/wB1cL/vV1EUMcEKxRIsaKoVVQYUAdgB0FTClrenRhTVor+vMmUnLcKKKK3JCiiigAooooAKKKKACiiigAooooAKKKKACiiigBCoI2nkeh5zVGXRdKnJM2m2cpPd4FP9KKKnlQEP/CMaDnP9i6d/4DJ/hU0OjaXbnMOnWcRHdIEX+Qooo9lDsPmZeA2gAcAdh0paKKoQUUUUAFFFFABRRRQAUUUUAFFFFAH/2Q=="/>
          <p:cNvSpPr>
            <a:spLocks noChangeAspect="1" noChangeArrowheads="1"/>
          </p:cNvSpPr>
          <p:nvPr/>
        </p:nvSpPr>
        <p:spPr bwMode="auto">
          <a:xfrm>
            <a:off x="1836974" y="776386"/>
            <a:ext cx="387184" cy="387184"/>
          </a:xfrm>
          <a:prstGeom prst="rect">
            <a:avLst/>
          </a:prstGeom>
          <a:noFill/>
          <a:ln w="9525">
            <a:noFill/>
            <a:miter lim="800000"/>
          </a:ln>
        </p:spPr>
        <p:txBody>
          <a:bodyPr/>
          <a:lstStyle/>
          <a:p>
            <a:pPr eaLnBrk="1" hangingPunct="1"/>
            <a:endParaRPr lang="zh-CN" altLang="en-US" sz="2285"/>
          </a:p>
        </p:txBody>
      </p:sp>
      <p:sp>
        <p:nvSpPr>
          <p:cNvPr id="3077" name="AutoShape 8" descr="data:image/jpeg;base64,/9j/4AAQSkZJRgABAQAAAQABAAD/2wBDAAgGBgcGBQgHBwcJCQgKDBQNDAsLDBkSEw8UHRofHh0aHBwgJC4nICIsIxwcKDcpLDAxNDQ0Hyc5PTgyPC4zNDL/2wBDAQkJCQwLDBgNDRgyIRwhMjIyMjIyMjIyMjIyMjIyMjIyMjIyMjIyMjIyMjIyMjIyMjIyMjIyMjIyMjIyMjIyMjL/wAARCADIAMg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uiiigAooooAKKKDQAUUmayNS8Q6fpULPcXCDBxjcBz6fX2rKpWhBXk7DUXLY1j7Gms6JyzgD1JxXJjVtf1f/AJBmnGCA9J7smIEeoUgsf++R9aenhO9ujv1TW7mQnqlqohX6ZO5j+YrnVepN/u46d3oXyJfEzem1exgBaS5RQOpzxWbL400GE4bUYMjsJF/xrE8RDwV4Hs4b7W7INHLJ5aSSxtcsWxnHzZxwDWVD8WPCMehXmq6fptybaylihkEdskbEuG2lRnp8pquWu95JfL/givDsdT/wn3h/P/H8v51PF400GYgJqMGT0zIv+NcfoXxq0PxBe3FvbaffRCC0munebYBtjXcQACeTWt/wnHhW78FweJ9TgS20+4YpGl3ArOzAkYCjOeh/Cl7Ot/N+A7w7fidXDq1lcLmO4Qg984q6jo65VgR6g5rjdFs/Bni6y/tHRoITHuKs9rugdG9GCkEH6irLeFb2zO7S9buEI6R3aiVT/wACG1v1NF68dbJ/gK0H5HVil5rjjrOuaT/yFdNaSAdbi1JlUe5AAdfxU/WtvTdesNUiWS3uEbPTDA8+maccRG/LP3X5g4NK61NaikB4pa6+YgKKKKACiiigAooooAKKKKACiiigBM1VvL+3sojJM4UAZxnrVDWNag0u2LyMDIcBUUFiSeAAByST0A5NZVrodzq0wvteUlMho7AnKr6GTHDH/Z+6P9o1xTrSlL2dLV9X0X+bLUUleRH9v1bxKSulqLayPBu5QSrD/YXgv9eF9zTHk8J+EdSs4tS1CNtWu3WOGS6YPMxY4BAAwi57gAVjeJviTFoPjQ+Gb60ls7CWAZ1KOT5o94wrhQOFU8E9R1rzzWPAU3hHUtN8V6/MviCwkuz9uyS/7tvuuW/i459OMdKqlQjF3lq+7/rQbm2rdD0i58b6hrel+LbLRrdtP1zRPupKFlMgGSWAxjnacdeoNchpPi+5HjDwj4pnvJWsNbtjp94jOdkVyp2sQvRcsEbp0Jqv8T9Dd/Guk3emaq1jp3iOOO2muInIRyMbS208qQVrEm8OT6VY+KPAryGS608rrGmy4wX2gB8ehK4OP9k10LuZnp3x1iLfDv7SEDNaXsMuD9Sv9an8DS6lr0d3Fr3g/T9MsCsctsqQgrKeck56kAgjjua4lL74hfEjQ9QsLvRUh0u4tAkLFRHmVWVkfe5y2SCDjjmur8CeH/iJp2rW8viPVoJtLhgMK2iSKcYACnCqAcY7mgZxPhuS3s/gf4yujBD9pjuZ7ZZSi7lV9i7Q3XHzHinaPpEGseLPAXhq/j8yws9EF7JCxO1nfc5yP++a6Y/CrWB4A1rw4l/ZrNqGpC8VwW2KmQdp46/KKf4y8HeKLPWNE8QeDxA99ZWIsZUbacqFwCA3BHJ/SmxHZ+EvBWn+EbzVp9OlbytRmEnkbQEi25wq/mat+KvEtn4U0ObU7vLbcJFCn3ppD91F9yfyGTWR4D0W58H+D3OuXm+7aR7y7kdyyxluWA7ADqccZJrx7xb43vNa1xvEM+k3cmg28U8OktyiLMQVEzZGCc847ce9J9hnrHw58ZX/AIp8L3Os61Da2iQ3DoHRiq7VGSzbjgYzjOe1Xkt/Dfi7zL/RdQhNyjbXurCRd2fRx0Yf7w+hry/xJY3ml/AXRrGwYN5bx3GpwI2X2Pl8MByFyVzkelbHgv8A4R/RE1L4jwTx2OiXVosP2FUYNBIpUMno5LLwe+e1ROEJq0ldDWjujthqWqeHGCawgls84W9iB2D03g8ofrlfcV1VpeQ3kQeFwVI/EVwfhj4mWniTW/7DutHvNNuZ4jPbLcgMJosE5OBxkc85B55rWutEudElN5oYLQg5ksAeAO5izwP908Htg9efkqUdYax7f5FXU99zr6Kx9G1i31S2V4nGecjoQRweDyCDwQeQeta4rpp1I1I3TIlFxdmLRRRWogooooAKKKDQAlZGtavDplm8jk78cADJJPA47nJwB3PFaF1cpa27SueB29T6VxqXdr5c/inXJ0g062Ba3Ln5fTzMdz/Co69SOorhr1ZOSpQ3e/kjSCVuZ7Dbm5tPDGmzeKvE8hWZR+4gyC0RPRVHRpG7nt0GACTseD/FA8WeHIdWWxuLISEr5cw4OO6t/Evvx39K47W7Lw38Z9ElbR7uQXlif3MrwugRm52sCMEHHUciuS8Pa1rs3xBit/F2uLoi6FbfLbRjyY7hFHzHH3TkAE+33RW9KnGkuWOxLbk7s6b4yafbWdxofie4tmntbaY2l9GBkvBICCPr1xnuRXH+BvGES2MnhTXbe7/4RjUmeDTbi5Xc0Sk8IxHUcjkfdPtXpEOtaN8XPCOs6XY+fEmTEHnhIA5yrqeh6ZxnI71sW1ppvhLwzptnf3C3J09FjgmmjBct0G0DkE9Bjn61UpKKuwWpx+l/DjU9R8HP4Y8RXHl21hfCTTbuFg0vlKTxj+Ec8c556cCux1C48OaZq0V9dLDPrAhECSKnmTsvoFAJ5yc4HemiDW/ELbrl5NK089Ikx9okH+0eiD25b6Vs6fo2naQhFnaxwlvvSdXf/eY/M34msrzltovPcei3OM8RfEa50iKIw6RMHkLKFum8tlwARleTyDmuNufip4nnJ8o2NuD2WJmP5kit/wCKduksQmjZGKMhbDAsPvLyP++a8rrzZVZczTlezPtsjyrC4igqlSN2dP8A8LE8WA5/tSP6fZlxVy2+KXiiAjzXs7hR1DRFc/iDXGKjuWCKSQpY47AdTUtrM9tcK6CEkMAfOjV1xnnIPapVWXc9Otk2D5Hanr6nqVt8XHt5Eh1fS2Qsqtut3DgqwyDtODjBq/qR8K/Ebw6dFt9Q+zxiRZfKhARlYEnBQgZGSfxrz7xD4httVhENkZIEj+RlKBRMmMAgjkAH+E44Oa5sKxcMobenzBlyGXHfI5Fa08TNWb/E8T+wadanzx919jvde8JeL9M8Ya7c+HtOtb2z121Fp5sjgfZ02qp7jGMe46VhXItLv4Z+I/CsMSRxeG3WQ3byYNxMGO75COATvC89MdzWl4b+I2q6Oyw37NfWg7sf3ij2P8X6H3NdTD4C8DeN9U/4SNFkkaVt80CS4R3HXeuMg+o4rupYiM3bZnz+Ny2vhHaa07nH6RrTado3h/VY9ON9451C0NpaIWJUQK21JXXsdowMYzgn1NdF4N8W+M4fiK3hTxQ1tdSSW5nDxKo8njcOVGCD0x9Oa5fTfFtr4T+I3iq51nTZ5tRDfZ9Mhhj+VY1JVUX+6u3YMgdM1f0nXpvDWrXWr6lZSan431sAxaZBn/RYTjarHnaMAfL1wB0zW97M889Q1jSZobg6xpKkXI+aeBePPA7jtvA6H+IcHsRpaRqkGrWSSxMCSOccfp2/oa840H4heLE8eWnhrxRoltbNfpvhFsx3RLzgt8xBHykHoa7DVLV9C1Iara/8eszj7Sg6Ix43/RuA3vhvWuOrF0ZOpBeq/X5GkfeXK/kddRUFrcJcwLKhyrD8vap67YTU0mjJq2gUUUVYBSE4paoapdizsZJSwBAwCfX/ADzWdWoqUHJ7IaV3ZGDqrvrerR6VFuWAAvOynGEHDfiT8o/E9q5nxlqej+LdRuPhvFHOLrylkW4hQNFbyL8yq4yCAFxkjpnHWuhttQ07w1og1XWbyOz+3yqPNlJG3IOxehxxk+gJNeb33hTxF4bfVvEXgbU4dat9TiYTSHbLOm7JLIwPJBOePxHFc+Gp2j7SXxS1f+XyNJtXstkVNS8M+NTHGde1uw0Lw/aBVe6sZBEkhGFVyE5djwOentTtI0qL4hanqXhXUdSXVBpaLJY6/ENzFCVzG5/jHJwc5BB5NZ1l4w0nQfhjaaDZWp1PXLq6C3FlqMLMqNnnCk9OylSDkk8EV7Poun6Z4R8O/aV0u00yR41kuIrckjfj7uTyQK2lJQXM9iPQdFDpngrQrbStLtSTkJBBHy8znufUnGSTwAPQVZ0rQ3W5Gpas63Oonlccpbg/woD39W6n2HFJoenyyzvrGoofts4xGjf8u8Z6KPRjwW/Adqk1jVpYZ007ToxNqM4JVWOFjXu7Hso/XoOTWF/tS+SK8kS6nr1ppSpG7NLcSnbFbxLueRvQKP8AI71QGma1rX7zVLtrC1PItLRx5hHo8nb6L/31V3SdGh0vfdSyNcX0o/f3Ugwzd9qj+FfRR+OTzVa88QvJdNp+jWxvrteJCDiOL/ffoPpyT6USXWevkv61Bf3fvOc8aeHbGx8OTfYLWOLKN5jKCzuRhlLMckn5T1PevIrawu70t9mt5JSv3ggyRXt2qaNqT6bLdanqTzNgD7PAu2BQ3ynrlm69SR9K8OVpbO7EkUjQzxMQrqcMpHB/D2PBrzq0WqjurXPsuHa9T6tONPVp9Tq/DPh258y6e+tpYVaMxqJFxnd1I+grAfw/qqO6iwnYKSMiMkEDvXpOmXsr6NaXOoyQRTSqoJztVi33QAe5GOK5jxxf3q3CWQl8uykTJCZDSHOCrH0HoOvevLo16ksQ4Naf5djqw+NxE8Q4xSu/uVjjWRklMcnykNtbPO316V076lpD+GjA32mWYFYXlWJUlYDLKTk8qMY5OeBXKgADaAAOmBxirttpF3cxyyrbTbUj8wHy2w4yBgep5zxnpXoaPdnrYyhCXLKpK1imcbjjJGeM9avaRrN9oN+t5p8pRwRvUk7ZB6MP69R+lUpI3hcpIjIw6qylSPwNNpXsddXD0sRS5Z6o968P61p3i2xOowWlsurRIVBliVnifHHOM4zz9K8w+HeqazoOvahbX/he/vdfvL0faNQcFRHGSNxJI6DluMA8dhWPoWt3WgarDfWrNkYWRAeJF9Pr6f8A169U8ZRXvjDwPFdaLqF0LYDzLq1tGCvdR45RWwSG9uh5Br08NiHL3Zbn5znGVywdXT4Xsc/4j12y1HxxIvgPThqPihk8ifU9xMFsvQkZ+UsBxnoPc16VoGnahbeG4bDXb9dTuthSeZk2hwf4T68HGe9eM6P401Lw3eN4Y0jw9pPhto4fOkl1WdmYqADudvlBbHOPwFX/AA94g8f6/wCJIr6PX4D4dtJFa4u3tlt7eRRy6ruG5hjIByPXiuxpHi2PStGeTSNUk0i4clBhoXY8sh+6T78FT7gHvXU5rnNeiS50631W1beYP3iujZDxNjdg9xjDD/dra0+5F5ZxzAgkjDY9e9cdH91VdLpuvTt8i5e8lIt0UUV6BmNHY1zevf6fqVrpqk7XYGTB/h6t/wCOjH410Z6e1c9pK/a9fvLs8rGvlr7Fjz+ij868/Fe+40+7/BamsNLy7HL/ABN17UtIgitovBi65phj3SyyglI2yQAAASMDvx1rx/TJrvWbwzeDbW28PakJsNDHqzRu4x0COQCMn36dK9GvF0/WPEV5qnhD4j/YdTmlPmWdzN+7Zl42hGxxxxway9dtdVRCfG/gO21WADJ1TRvkkx/eIHB/HFdhmdD4M8IeIbrXU1XxtpunvdWgD2t3EEEsj9Pn2Ha2BzkjOe9dlMv9seIVgPzWdgQ8g7PJ/Cv4Y3H6Cqvhm0svDngmN7OW9a2dDcR/bmzKiuMqp64wO1bfh+0NppUZkGJpiZpc9dzc4/AYH4VzzSnNQ6LV/oUtE2P1jUV0ywaYgtIfljRRkux4AHuSRVbQ9NksIJLi6Ie/ucPcSZzj0UH+6o49zk96rQp/aviVpm+a2084QdjKR1/AZP1YVLr95OBFptk226u22K2M7F/iY/QZP5etZqe836L+vNjt0KlzPc+Ir+SxsZWt7GFtt1dLwxP9xD/ex1P8IPqeNuz0+00qyFvbQrBDGOFXp7knqSe5PJosbK30qwjtLdcRRLjLHk9yxPck5JPqawp3n8T3kkCSPFpEDFJXjba1ww6qp7KP4iOew71p8HnJ/wBfcLf0DUtfGoJcWGlWUmoFQVmkVtkUfcgueM+wya8Q1uJbfxBdqVJQzb9ucblbDfrmvo5YrTTbNYo0igto12qqgKqj2FfPfi2azm1+R7K4juIwgVnjOVyMjr9MVxYuLU027ux9VwxL99KHRozdQ1C61W4826cOFGI4gMJGvoo/LnqaWbUbm5s4ra4fzlhOYnY/MoxgqT/EOmM8jFU6K5tNrbH2CwdCFpJWsPWGSR1REZmblQBkketbGj+IZtJgNvFCXSRi0rGQggEYGwDhW757nH1q7pur6Xa6HdWrx3E8ixnl9qEhiFKxnkqvOefyrm5TGXYxBwhPyh2BYD0JHBpNJ3TWhyr/AGyUoVYtJDXYu7MXdyTnLsWY+5J702iipZ68IKC5UAr0P4X+ITY6k2kztiCbLxZP3W/iH9fzrzyprS6ezvIbqI4eFw64747fiMj8a0jJrVbnm5rg1icPKL36Hf8Aijw9ocXi651/x/r1rJDG22wsI1AdogcqGVRuPJP19RVDxRrGofETwzJo/hvwhPHpEGJEvLkeUFCc/Io45GR1PXpXc6rL4TbS7Txb4gs4pvs8axpM0LSldxyvyjrz6jvVEfE7UNUAi8KeCtTvkHyrNcKIIh/Pj8q9qlNTgpLqflc4uMnFknwbv76/8BQ2Wo2k8bWZMEbzR7VliPK7T3wMqfoK6Xw6TZ3d1prk/uWITPdR0P8A3yVrN8Mf8J7camLnxENKtLDy2UWdqCzhuNp3ZPTnjNaeoj7F4ktLkcLOgVvqpx/Jv0rDE+7y1P5X+D0Y6et49zpKKQUV3IyILyTy7WV8/dUn9K5+ykubHwvfXtnZtd3f7ySK3U4MrKNqrn3xWxrDbNLuD6qB+ZArzr4j6jr2jfDO3udCkeKQuv2maIZdI2ycqe2WwCfSuCWuKXkvzZqtKfzPNfiTqtjqGjpE/gSfQtYMwaSZ4cKUAOdrADJJx1H410fhPw7YXFhYnwr8S5rO/eNPPszPlS+BuUIxB65xwa7P4ezafN4OeK28SR67d3C+cV1GXcY5CgBRlJLBQR6euK5zwJcaTrHju703VfD+nReINJd5Y77TlKwttO05UHGRuGPX2NdfkZnpuuIZo7HTyxbzpVVyepUdc/rWpezC2sppjwFUkVn3I8zxPZr1EULP+YIp/iNj/ZLRr1ldUH41wuWk5/L7kjRLWKF8PwG30aJmGJJszOT6sc/oMD8KqaSpvNYvNQYZVT9nhz2HVj+e0fhWpdMtrp0hUYCRkAD2GKh0GIQ6NbZHzOC7e5Yk1aiuaMOiV/8AIL6N9yt4hnlMMOn2zbbi7cRqw/hHdvwAJ/Cr9tb2+nadFBEvlwQrhR6Aevv3+tUIR9p8VTSHlbaIKvszf/WB/OqXjvU20vw1cyxnDlCF579B+pFSqnLGdV+i+Wn5l06TqVI0l1PMPH3jG41vUJdOtZWjsIWKsFOPOYdQT/dHT3PtWFo/hu61iF5YHjjjQ7QZM8nHbA7VlRRPLIkKAszMFA9ST/8AXr0W+vV8KeH7WKJFebcqgH+I9XP8/wASK8jFV5qyhrJn3k4rL6EadBe+zlR4Wuzqrac80KTeWJUJziRe+3jt3zUNx4cvbfV4NOYo0s4DIyk7cc5PI7Yrs9bzcWFprtl80lqROm3nfGfvL+X9aTxDE1/ocGp2MhE8AFxC6ddpHI/Lt7VzQxUny3W+nozKGZ4ltXa10+ZxetaBPopiMskcyS52soIwRjIIP1rLjjaWRUQEuzBVA7k1Zv8AVb7U5EkvrjzWVcKAgVQPYDv71ueC9N+16kbt1zHbDIz0LHp+XX8q65TdOnzT3XY9dV6lDC89X4l/SIrrwbqdtaSXDNbuI1LFI5CWIHXAxyaii8K38+mC/geCWIx+YoSQksPQDHX2rs7LxBFqGvXmmYXZFxC39/bw4/Pp7ZqLRiNN1i70ViRCxNxbE/3SfmUfQ/1rk+s1IxfMtVZ/I8b+1cSl72++3Q4zTPDl9qlo91CYkQEhRISC5HXGBx9TWS6tHIyOCGUlWB7EcGun1e61Hw3f3NpZTiO1uCZYwyBtueuCehB479q5bJJJJJJ5JJyTXXTlKXvaW6Hs4GtXrNzn8L2PY/AGpxHwVP8AaYftKWSOxi2hiwTJwAe+MYrl9A8SeI/iKbu/XxVZ+GtNhlMa2sOzzsYByWbnHPXgZzgVrfCOYFby3Jypc8Hpyo/wrA8QaLZS3t1ef8KxgtYY5HEl5e6j9mgOGPzYGBg9eK9fAv8AdW7N/wCZ+e5xSVPFzS7lfU9c1zwt4t0my8OeN7jxPJcy7bi0lYTKoyBgkEgZyehBGK9m8SRn7JBMB80Uw59iCP8ACvEfCd94tvLuSPwl4a0XS7VSVbUo7Zim3+8JJDkjvx19K9uv1kk8MjzpY5pljQvJH912BG4r7E5rTEx5qUl5M8+m7TTNmFw8CP8A3lDfpRVbSmLaZbk8nYB+VFaUXzU4vyMamkmiPXf+QNP/AMB/9CFLp0aSaRbo6goYgrKwyCMcgim62C2jXWB0Td+RBqTR2DaVbkdlx+RrD/mK9Y/qb/8ALr5nJav8HvBmrzNO2mG1lJyXtXMfP06VqeFPAWgeDBKdItWSWYBZJpHLMQOcZ7CuoorusZGK+P8AhKuRz9l4/M07XyBBa56faU/rUd1mLxLZOcASRMgPuD/9en+Iwf7IMn/PKRH/AADAH+debb3Jrs3+jNvtRLGtcaLeH/pmTU2nY/s23A6eWv8AKknUXmmOgOfNiKg/UVU8PT/aNFtyeGUbGHoRWqf7xPuvyJ+x8yLTMHV9UHRhKv5Y/wDr1znxQieXQWVf7hfA/wBllJ/TNdAX+xeK8McR3sIKn/bXgj8ttJ4psjeaNIyoXMP7woByy4IZfrtJx7gVjKLlRlBbp/rdHVhqypYmFTpoeM+C9MFzqDXkiZSAcZ6Fz0/IZNddq3h+z1maOS5knBiUqqxuABzknBB5/wAK5D+2r/ww0mm21vatFkvHOxYmRW+63HHTH5VzDLuYsxJZjksWOSe5rxJYepOr7Tmt26n2n1avjajqRdl0Z67p+mW2l6f9lieRrdSxAmYHAPUZwOOv51ieFdRt5WvNJjkEkMEjtbk9GjLcj6A/oa872Lnpn6k1b0+/m02+hurcAvEeFbIVgRgqcdjS+p+5JOV29e2o3k1WMJSbu+ha17TDpmrS24U7GO+L3U9B+HIr0Hw9pR07REiyUmkUvIwHIZh/TgfhXEX/AIml1G6triewt99s+5QJGw3seOmcGmaz4mvdZjijdEt0jYtthkb5ie5PHSnVo1akIwencqvSxVenCk427s7Cz8GWdjdw3cN3eCWNt6khTk988d+c/Wm+LZUsI7TUVdVuoJh5Sngup+8v0x/OvON8n/Pab/v63+NNPLbmZmbGNzMWOPxoWGk5qU53t5CjlGIlJOc0/wDLsekeJ7OPWNCjvrb5jGoljI7qRyPy5/CvN8V0GkeLLnSNPFn9miuIgSVLyFSoPUcA5Gc/nWHK6vK7InlozEqm7dtGeme9a0KUqcXGW3Q78tpVqHNTmtFsz0n4Softc7/3nI/JT/jWj4o+Etz4w1ye91bxPdtZby1vaImVhX0GTjPvim/Ca1KW5lII3B3/ADKqP/QTXqQr2cAv3bfmfB51Pmxk2ecQ/BvQjFHHqGoavqCooVVnu2ChQMABRxj2rq20u00bwsdNso/LtbeHZEm4thc9Mmtys7W3C6TPz1AH5kVviWo0pPyZ5cNZINGOdIgPt/U0UukIU0i2B6+Up/Pn+tFZxVoR9DKq/fZPdw+faTQ/89EZPzBFZvhqfzNMVDnKtgj68/41tHpxXO6Qfset31iTgFyyj2PzD9CR+FRiHyVoT9V95vT1hJfM6SigVWvLy1sLZ7m7uIreBcbpJXCKM8ck8V33MjK8RgxRW18oObaZSSP7rfKf1xWpPFHfWEkJP7uaMrn2I60t1bxX1nLBIcxyoVJHoR1FZPh66keze0nP+k2rGKQepHf6Hg/QiuSVo1fKS/Ff8A0TvH0JfDly1xpaxS5E8DGJ1PZlOD+oNV7JhpniG5sH4iuf9Ig9OT8w/Bv/AEIVHcsdG8RpcZxaX5COeyygcf8AfQH5qfWreuae+o2aTWrKt5bt5tu2cAtjlSf7rDj8j2rJKVuVfFHb0/4Ybet+jHa5YyX9iGtiBdwOJYCTgFh1Un0YZH4g0/RtTj1awSZcrICUkRuGRhwQR2INGjasmqWYcApMhKTRNw0bjgqR65qlqml3MF62q6QyrdkDz7dztS5A6ZP8LAcBuh6HsRp8T54/P+u5PkzlvF/goSxvNDBJJZ7iwWFcy2rHklV/jQnkr1Hb0Hmd14fvoVM1sgvbftNbfOB/vAcqfYivfdK8RWmoO1vJutr2P/WWsw2uv4dx7jI96S/8M6TqMxuZrULcn/lvA7RSH6shBP45rGWGhU96Lt5HtYDO8Rg1ybo+b2jdDhkZT6EEU3B9D+VfQp8F2+Pl1bVlHYfaQf1Kk0f8IVB31jVv/Alf/iay+pVPI9r/AFt/6d/j/wAA+e9p9D+RpNp9D+VfQv8AwhVv/wBBfVv/AAJX/wCJpP8AhCrf/oL6t/4EL/8AE0/qVTyF/rYv+ff4/wDAPnrafQ/lRtPofyr6G/4Qu2/6C+rf+BK//E0f8IVB/wBBjVv/AAIX/wCIpfUpj/1tX/Pv8f8AgHz1tPofypRG7sEVSWJwAB1NfQf/AAhcHbWNV/8AAhf/AImqGp6HHpMMcsWpajPcu4SGGWdSrOTgAjaMjOKieGnCLbE+Kr6KH4/8AteBNPFhpbDsu2EH12j5j/30W/KuuFU9NtF0/T4LVTkRoAT6nufxOTV0V6mHp8lJRPjq9V1ajqPqFYXieXZYLGPvO2B/n6kVuVzeon7Z4isrQcrG3mOPZfmP67fzrnx2sOT+ZpCpaSv2OhgjEMEcY6IoUfgMUVIOlFdsVZWMwrmNdU2OrWeooDtf9y+O5GSv5jcPyrp6oapZLqOnTWxbazr8j/3WByp/AgVhiqfPTaW/T16FQlyyuPmnKWctxDE0zKhdUU8ucZAHueleQ6Lpd38Wp7nUvEd75On2krQxaLbSEGFxwGkz1b0J69sCvSNB1RW02RbphE9sG80N/AFzu/Ig/hivEvEt/e6vq+r+JvBtrqVnobIsOqXkHyG7G4bmRT0IGeevPOM1OHqqdNf1qOUeVtGzofjzXPDWpHwBZLa63fQXIgsbp7jEflY3FXI6so4wDx05xXp2qo+k6hHrageS4WK8VTwB0V/wztPtg9q838UaZ4E0r4aWL6XceVcyYudKng+a5mnGMHjnrwc4C/Xg+l+E7jVdX8HWcviCyWC+mi2zxN0cdNzL23Dkr2zWlSmpxsJOzual7awatpz28uWhmXqpwR3DA9iDgj3FZmi6lNb3DaNqbD7ZCMo+MLOnZ1/kR2PHpmGymk8NXqabdMzafM2LOcknaf8Ankx9R2P8Q9wc6eraVbarbors0csbb7eePG6JvVfb1HQjrWKvLVaSX9fcVt6FbVdHuRdf2rpDrHfAASxMcJcqOit6MOzfgeOkmleILbUme3dWtr2LiW1mG10P07j0IyD2NU7TXLiwu4tO15VinY7Ybpc+Vcf7pP3W9VPPpkc1oajomn6uiNPHmVP9VPE22SP/AHWHI+nT2px95tw0fVMT7Ml1DRtP1ZFS+tUlK/cblWT/AHWGGX8DWV/wjupWZ/4lviG4RB0iu4lnUe275W/MmgW3ibSji3uLfVbcdFn/AHMwHpuA2t/47T/+Epmg4v8AQtVtyOrJb+cv4GPdRJxl8UbP+uwWa2YC28XDj7fpDe5t5Bn/AMepRb+L/wDn90b/AL8Sf/FUo8a6X/zz1AH0+wTf/E0f8JrpX9y//wDACb/4mj933f4jvITyPF//AD+6P/34k/8AiqPI8X/8/uj/APfiT/4ql/4TTSv7l/8A+AE3/wATR/wmmlf3L/8A8AJv/iafud3+Ia/1YTyPF/8Az+6P/wB+JP8A4qjyfF4/5fdG/wC/En/xVL/wmmlf3L//AMAJv/iaP+E00v8AuX//AIAzf/E0rw7v8Q97+rDHTxYiFmvtHCgZJ8iX/wCKrn9R8QSaVpV14r1KI3lvpoEUSWy7VlkLbWcbuirnaDz/ABGtm6v5fEVx/ZmnmWK3UA3lxtwY1PRB/tkf98g5PbNT4mw21n8KdahRVjgjtAkaDgD5lCgfjiojTVWakvhXrqwbcVZ7nn/izxR451PRLe6kjj0OxvpY4rWztJd11eb8EgP/AAjac5AHbrXdeGNZNpraeEtOtpp7DSbUfbr65nLNFM3zCPdjDEZ59PwrzWXVb/SdHg8Wa1bPC+nWMWneH7SYZLymNd0+O4/iz7AVNrvhPRbbwBoojuZtR17WG/0Z4Z2CzzSkM8jL3CDufYGuok95NzD5DyrIjIgJJVgQMfSsTw+rXV/e6iwzkmFCfY5b9cD/AIDXO6d4ZsfA2gppOlJm9vCnnMWJ82TG0cdhnJ+gNdxptklhp0NqhJWNNpPqepb8Tk/jXIv39fyj+b/yL+GPqXqKKK9AyCgjNFFAHJ6zC2kaxHqcQzbzkR3C9lc8Kx9mHyn3C1u20dq9iscUMQtnQjy1QBcHqNo49c1PdW0V3bSW86LJFIpV1boVPUVy+mXMuiakdKvZGMbAtbzN/wAtF9f94dGH0Pfjz5/uKvN9mW/k+5qvfjbqit4e+Fvhzw7rU+pwQPNMzl4FmIZbcE5wg+vc13HQc0A5GR0rzrxr4uu31BfCPh2dF1i4Ci5u2YKljGxA3En+M5+UdeR3xXbdW0Mw8SfEfw7b61NoF9bTXdghEWoXiLuhtXY/KrEc5BHJHKn3HGrBf3Hh2NDczNfaI4DQ36nc0Snp5mOq+jjg98dT5Rqcll4V0t9LhW50/VrFyj6ddgzQa4jsAWOBgsfXqvGD3rR8M+KZPCSSyW0VxP4aVtt7psvzXOjsepx/HEfXp9DwcZ0+bVb9xp2PaZEsdYsTHIkV1azL8ysAysKwjo2raSSdEvFmthz9ivXJCj0WTkj6MD9aittJilt49W8JajFFBOPMEQy9tKD3AHKH/d49VqceJ5dP+TXdPmsD089R5kB9969P+Bbazk/+fi+a/q6KXkP/AOEsWzITWdOvNPYcF3jLxH6OmR+eK0rXxBpF8oNrqNrLn+7KpP8AOp7PUbK+iElrdQzIedyOCD+VQ3Og6PfMWutLspm/vPApP54zVxu17srr7xO3VF0XERGRKpH+9S+fF/z1X/vqsT/hCvDROf7GtfwQj+tH/CE+Ge+j2v8A3yf8av3vINDb8+L/AJ6r/wB90efH/wA9V/76rm7rwx4QsojJc6dYRIOrOcD+dYQtPDd6SmheGk1J+nmqhSEfV2OPyyaylUktLpv5jUUd895borM0yqAMnLdK5p9RvPEkxg0iR7fTwcS6hj73qsWfvH/a+6Pc8VlSaPpOh29vP4murS2tZp1iis4EZLcO3QOer/VsL7VzXxEn8QX/AIjW08HW2q293pVm32i4jby4DGy5CIvRm9CPTA6ZCiqlTWei7f5j91bHqul2VlY2gtrEoscTFWCtuO/q249SxPJJ5pda0ex1/SptN1GAT2kwAdCxXOCCORz1ArwGXTL/AEfwfaeKfAetahFZuUOqws+545kOGZlxzgk5HcY6givY/A2v6lr+iedqVqqSRkBLuBswXakZEkfcD1U9Dx7DqVtjNkOp+ANP1bxBbajeTSS2trZtaW9iygxxbhtLL74x+QrkvAPgnVPD+qy6h4lffDpCPa6ShYMAjMWLjHrnAzz+VeuMwVck8DrzXJajPJ4h1T+zLVmW2iw1zMpxtU9gf7zdB6DLelc+Iq8iUI6yexUY31exLocLapqUmsTDMSFkth2J6M49v4Qf94966nBqKCGO2iSGFAkaKFRQMBQBgAVPV0KSpxsv+HfcU5czuFFFFdBIUUUUABrK1bSY9XtjBLlGUh4pU+9E46MP8OhGQa1aKmcFNWYJ21RyWkavPY3f9laqFS4UZRx92Vc43L7eo6qeDxg15/4o8KL4WuNUvJLGTU/C2qSiW/VBm5spM5EqN1IBPQ//AFz6zqekWurWpS4VgyndHKh2vG395T2P6EcHIrAj1G80GQWGtKstpIdkV2Fwj5/hYdEb/ZPB7HtXH79B2esfy9TTSWq3PGNVtLp9QsJNS1C51uC7MFtoOspOVjgUtyzYwRKp28HnIOexrpJdP1Dxjrq+H7Sa3nvbeJrXXfENshUPFu/1K9mYgAMcckEdAa2NW+HmqpLMvgzU4rTS9Rcfa7WUArbNnmWLPKtjI4wf6eieGvDWn+FNEh0zTo9saDLOfvSt3Zj6muiElJXWxL00LGiaTaaFpNtplhEIrW3XYi5zx3JPck8/jXJeM/iBJ4Z13T9FstEn1e9u42meCF8MsYyMgYOScHjpgV35r5+HibU2+LOveLLHw/c6zY2BOnKYGwYQuAWHBznDH/gVask6S28a/DzVrkJqllNoWoNw3nxNbtn/AH0wD+NdhZ6LbXlus+j+KNQeA9GiuUnT25ZT/OvI4PFXhnxj8WJdQ8RlbLTILH7PDbaiMZk6ENjgHJY5J7Ctnwho2lj4233/AAjGIdG0+zDS/Z5y8csjrxzkgj5unP3azdKL1aRXMz03+wNW6f8ACUX2PeCHP/oNYmsPpejeemteLNTaWK3N09ukiq/lg4LBUTOM8da70jjivGPE0mo+FPGd3rt2thPd61dwaZp8MoLolsMb2Ycc/dH1JqXSh2DmfcxdT8ZINNu9U8OeDZJbW2Tc+q62WkA5wNqsSMkkYGfwr1j4f32qan4K06+1iSGS9nQyHyVVVCMcqMLwDtxXnev69Y+JtVQ+KJl0XwlYSForGc7bi+dcjJjX5go5wMfr0n8ARaJL4xh1Dwn4c1uDSnR1kvJpylucjghDktyMdeOtVFJbIHqemeKNGj17w3f6dJbQ3DTQsI0mJC78HaSRyOccivDf7P8AE2hRPpOtapfLr1ssd7okjXLPBJ5a4aBR03FcjH8WMfX6NHSue8XeFbPxZoz2VyWilUiS3uF4eGQdGU9auSuJM8z0LXbbQPGvny2/2fRfEuknU7i0KFvIlVWL4UDkEKwwBzkelbvwlt7iG21u6ihntvD1zdmXS7e4GGRDncQOynjj2+tLoPh7WTr2n+JPFcscd9pdvJYoi4cXIJOJuOhIYgjuRnjNbj3994kka20jENkrbJLsqCq46qg6O30+UdyelctSuovlgry7f5lKN9XsTapqtxqd4dK0khpCAZpSMrEp/ib+i9W+nNbeladBpNmtrApOCWd2OWkY9XY9yf8A6w4FGm6Za6VZi3tVYAnczsctIx6szdyf88VogYq6NFwbqTd5P+rIJSvothaKKK6SAooooAKKKKACiiigAxUM8EdzE0U0aSxuu1kdQysPQg9amoo5QORl8P6jo7+foU3mQjrZTv0HojnoP9lsj0Iqew8VW8lx9kvUktLwDmGZdjfgD1HupIrpulUb/S7LU7fyL21jnj6gSLnB9QeoPuK45YflfNTdvy+4tTvpIW4le4sJ/sMsfntGwiYnKq2DtJ/HFeN+FL3xJ8LtJubHVfCV1dxSTNO1/YuJdzEcbl9Bj1HWvRX8K3lm3maPq0sWOkF2DKv0DAhwPqWoGo+JNOyLzR2uUHWWzcSZ/wCA/K36Gl7erDSpH5rX/gj5YvZnk/w5n8EzeFtT/wCErlsJtXubmW5mgvPkfgZAVjjk8ng966z4EaMtr4VvNY8kRNqd0zIoGAsaEhQPbJNaerz+CtcBTxBosUch43XFu0Lg/wC8Qp/Wt7RNZ8M6dpkGnaXdW8drAoWNFkDbR9cmtI4mD3dvXT8xckux1HavN/in4A/4SuxbUku5lutOs5Da24+6XyG3Z65wuPyrs/8AhINM6/bIv++qrz+LNDgB83UIB2wZF5/M03iaf8yDkl2PNLLxH4Jn0+x1y90R9R8SanbAzRW9s00rOoMbHn5V5U0ngrQviJZaAdJsvsuh6b58ksMt4vm3EaMchQv3RjrkjqTXW6PrPh3RLdrTw/ZSSIZHcpbRvKdzHJ5AOBntmr/9oeJtR4s9J+yRt/y0vJBHj/gI3N+grP60n8Cb9F+rHyProb8BNjZxLeXYmkRFV52AQyMBy2BwM+grGvvFcK3Bs7CKS8u/+eUK7mH1HRR7sQKij8K3F44k1jVJp89YbbMKH2LZLn8xW7ZabZabb+RZWsUEQ/hjUKD7n1Puam1aru+VeWrC8I+Zz9v4dvdWb7Rr837o8ixhbgj0kYfe/wB1cL/vV1EUMcEKxRIsaKoVVQYUAdgB0FTClrenRhTVor+vMmUnLcKKKK3JCiiigAooooAKKKKACiiigAooooAKKKKACiiigBCoI2nkeh5zVGXRdKnJM2m2cpPd4FP9KKKnlQEP/CMaDnP9i6d/4DJ/hU0OjaXbnMOnWcRHdIEX+Qooo9lDsPmZeA2gAcAdh0paKKoQUUUUAFFFFABRRRQAUUUUAFFFFAH/2Q=="/>
          <p:cNvSpPr>
            <a:spLocks noChangeAspect="1" noChangeArrowheads="1"/>
          </p:cNvSpPr>
          <p:nvPr/>
        </p:nvSpPr>
        <p:spPr bwMode="auto">
          <a:xfrm>
            <a:off x="344701" y="-183510"/>
            <a:ext cx="387184" cy="387185"/>
          </a:xfrm>
          <a:prstGeom prst="rect">
            <a:avLst/>
          </a:prstGeom>
          <a:noFill/>
          <a:ln w="9525">
            <a:noFill/>
            <a:miter lim="800000"/>
          </a:ln>
        </p:spPr>
        <p:txBody>
          <a:bodyPr/>
          <a:lstStyle/>
          <a:p>
            <a:pPr eaLnBrk="1" hangingPunct="1"/>
            <a:endParaRPr lang="zh-CN" altLang="en-US" sz="2285"/>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p:txBody>
          <a:bodyPr/>
          <a:lstStyle/>
          <a:p>
            <a:r>
              <a:rPr lang="zh-CN" altLang="en-US" sz="2400" dirty="0"/>
              <a:t>美国棒球运动员Michael Pineda因兴奋剂检测结果呈阳性被禁赛60场</a:t>
            </a:r>
          </a:p>
          <a:p>
            <a:r>
              <a:rPr lang="zh-CN" altLang="en-US" sz="1400" u="sng" dirty="0">
                <a:solidFill>
                  <a:schemeClr val="accent1">
                    <a:lumMod val="50000"/>
                  </a:schemeClr>
                </a:solidFill>
              </a:rPr>
              <a:t>https://www.latimes.com/sports/story/2019-09-07/twins-michael-pineda-suspended-60-games-banned-diuretic</a:t>
            </a:r>
            <a:endParaRPr lang="zh-CN" altLang="en-US" sz="1400" dirty="0"/>
          </a:p>
          <a:p>
            <a:pPr>
              <a:lnSpc>
                <a:spcPct val="140000"/>
              </a:lnSpc>
            </a:pPr>
            <a:r>
              <a:rPr lang="zh-CN" altLang="en-US" sz="2000" dirty="0"/>
              <a:t>美国职业棒球大联盟星期六宣布，棒球运动员Michael Pineda因兴奋剂违规而被禁赛。</a:t>
            </a:r>
          </a:p>
          <a:p>
            <a:pPr>
              <a:lnSpc>
                <a:spcPct val="140000"/>
              </a:lnSpc>
            </a:pPr>
            <a:r>
              <a:rPr lang="zh-CN" altLang="en-US" sz="2000" dirty="0"/>
              <a:t>运动员在一份声明中解释说，他服用了一位熟人给他的非处方药，以帮助自己控制体重。但是这些药丸中含有氢氯噻嗪（</a:t>
            </a:r>
            <a:r>
              <a:rPr lang="en-US" altLang="zh-CN" sz="2000" dirty="0"/>
              <a:t>HTCZ</a:t>
            </a:r>
            <a:r>
              <a:rPr lang="zh-CN" altLang="en-US" sz="2000" dirty="0"/>
              <a:t>），这是一种可以掩盖其他禁用物质的利尿剂。</a:t>
            </a:r>
          </a:p>
          <a:p>
            <a:pPr>
              <a:lnSpc>
                <a:spcPct val="140000"/>
              </a:lnSpc>
            </a:pPr>
            <a:r>
              <a:rPr lang="zh-CN" altLang="en-US" sz="2000" dirty="0"/>
              <a:t>运动员为自己的“错误行为”向他的队友、他的家人和球迷道歉，并称他从未打算欺骗其他球员或对手球队。然而，他对身体里发现的禁用物质负有责任，因此接受了禁赛。他希望通过自己的事情让其他人提高警惕，意识到从外部获取药物之前向专家进行咨询的重要性。</a:t>
            </a:r>
          </a:p>
          <a:p>
            <a:pPr>
              <a:lnSpc>
                <a:spcPct val="140000"/>
              </a:lnSpc>
            </a:pPr>
            <a:r>
              <a:rPr lang="zh-CN" altLang="en-US" sz="2000" dirty="0"/>
              <a:t>一位知情人士告诉美联社(Associated Press)，最初对运动员的处罚是禁赛80场，但球员所在的协会对此提出异议，最终在调解程序中，仲裁员Mark Irves将处罚降至禁赛60场。</a:t>
            </a:r>
          </a:p>
        </p:txBody>
      </p:sp>
      <p:sp>
        <p:nvSpPr>
          <p:cNvPr id="5" name="动作按钮: 后退或前一项 4">
            <a:hlinkClick r:id="rId2" action="ppaction://hlinksldjump"/>
          </p:cNvPr>
          <p:cNvSpPr/>
          <p:nvPr/>
        </p:nvSpPr>
        <p:spPr>
          <a:xfrm>
            <a:off x="10615295" y="793750"/>
            <a:ext cx="617220" cy="2971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p:txBody>
          <a:bodyPr/>
          <a:lstStyle/>
          <a:p>
            <a:r>
              <a:rPr lang="zh-CN" altLang="en-US" sz="2400" dirty="0"/>
              <a:t>牙买加短跑运动员Briana Williams在6月份对禁用物质氢氯噻嗪(HCT)检测结果呈阳性后，今天将在初步听证会上面对牙买加独立反兴奋剂纪律小组(IADP)的审查</a:t>
            </a:r>
          </a:p>
          <a:p>
            <a:r>
              <a:rPr lang="zh-CN" altLang="en-US" sz="1400" u="sng" dirty="0">
                <a:solidFill>
                  <a:schemeClr val="accent1">
                    <a:lumMod val="50000"/>
                  </a:schemeClr>
                </a:solidFill>
              </a:rPr>
              <a:t>http://jamaica-gleaner.com/article/sports/20190910/williams-hearing-starts-today</a:t>
            </a:r>
          </a:p>
          <a:p>
            <a:r>
              <a:rPr lang="zh-CN" altLang="en-US" sz="2000" dirty="0"/>
              <a:t>今天的听证会将在牙买加飞马酒店举行，预计将主要确定最终听证会的日期，并就案件的其他管理问题作出决定。</a:t>
            </a:r>
          </a:p>
          <a:p>
            <a:r>
              <a:rPr lang="zh-CN" altLang="en-US" sz="2000" dirty="0"/>
              <a:t>IADP主席肯特·加蒙(Kent Gammon)昨日证实了本次初步听证会的举行，但表示无法就此发表进一步评论。</a:t>
            </a:r>
          </a:p>
          <a:p>
            <a:r>
              <a:rPr lang="zh-CN" altLang="en-US" sz="2000" dirty="0"/>
              <a:t>Briana Williams的代理人埃米尔·克劳恩博士也拒绝置评。</a:t>
            </a:r>
          </a:p>
          <a:p>
            <a:r>
              <a:rPr lang="zh-CN" altLang="en-US" sz="2000" dirty="0"/>
              <a:t>克劳恩此前曾指出，短跑运动员Briana Williams体内检测出来的这种物质，氢氯噻嗪(HCT)的来源是受污染的非处方感冒药，由运动员的亲戚提供给运动员。</a:t>
            </a:r>
          </a:p>
          <a:p>
            <a:r>
              <a:rPr lang="zh-CN" altLang="en-US" sz="2000" dirty="0"/>
              <a:t>该药物随后由运动员的团队送往美国密歇根州的NSF国际实验室检测。该实验室进行了独立检测，并证实运动员使用的药物确实受到了HCT的污染。</a:t>
            </a:r>
          </a:p>
          <a:p>
            <a:endParaRPr lang="zh-CN" altLang="en-US" sz="2000" dirty="0"/>
          </a:p>
        </p:txBody>
      </p:sp>
      <p:sp>
        <p:nvSpPr>
          <p:cNvPr id="5" name="动作按钮: 后退或前一项 4">
            <a:hlinkClick r:id="rId2" action="ppaction://hlinksldjump"/>
          </p:cNvPr>
          <p:cNvSpPr/>
          <p:nvPr/>
        </p:nvSpPr>
        <p:spPr>
          <a:xfrm>
            <a:off x="10615295" y="793750"/>
            <a:ext cx="617220" cy="2971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609600" y="1281763"/>
            <a:ext cx="10972800" cy="4525215"/>
          </a:xfrm>
        </p:spPr>
        <p:txBody>
          <a:bodyPr/>
          <a:lstStyle/>
          <a:p>
            <a:r>
              <a:rPr lang="zh-CN" altLang="en-US" sz="2400" dirty="0"/>
              <a:t>俄罗斯运动员Anna Chicherova和Elena Lashmanova申请以中立身份参加2019国际田联世界锦标赛但被国际田联拒绝，因为她们都曾因兴奋剂违规被禁赛</a:t>
            </a:r>
          </a:p>
          <a:p>
            <a:r>
              <a:rPr lang="zh-CN" altLang="en-US" sz="1200" u="sng" dirty="0">
                <a:solidFill>
                  <a:schemeClr val="accent1">
                    <a:lumMod val="50000"/>
                  </a:schemeClr>
                </a:solidFill>
              </a:rPr>
              <a:t>https://www.insidethegames.biz/articles/1084563/russia-iaaf-neutral-status</a:t>
            </a:r>
          </a:p>
          <a:p>
            <a:r>
              <a:rPr lang="zh-CN" altLang="en-US" sz="1800" dirty="0">
                <a:solidFill>
                  <a:schemeClr val="tx1"/>
                </a:solidFill>
              </a:rPr>
              <a:t>因为俄罗斯的反兴奋丑闻，俄罗斯田径联合会在接受国际田联的禁赛，因此俄罗斯运动员只能申请以中立运动员身份参加2019国际田联世界锦标赛。但是，只有运动员符合一系列严格的标准，包括提交在俄罗斯系统之外定期进行药物检测的合格证明，其中立运动员的</a:t>
            </a:r>
            <a:r>
              <a:rPr lang="zh-CN" altLang="en-US" sz="1800" dirty="0"/>
              <a:t>身份</a:t>
            </a:r>
            <a:r>
              <a:rPr lang="zh-CN" altLang="en-US" sz="1800" dirty="0">
                <a:solidFill>
                  <a:schemeClr val="tx1"/>
                </a:solidFill>
              </a:rPr>
              <a:t>才能得到批准。</a:t>
            </a:r>
          </a:p>
          <a:p>
            <a:r>
              <a:rPr lang="zh-CN" altLang="en-US" sz="1800" dirty="0">
                <a:solidFill>
                  <a:schemeClr val="tx1"/>
                </a:solidFill>
              </a:rPr>
              <a:t>运动员Anna Chicherova和Elena Lashmanova在2012年伦敦奥运会上分别在跳高和20公里赛跑中获得金牌。但是他们两人的中立运动员身份申请都可能面临失败，因为在她们的职业生涯中，两人都曾因为使用禁用物质而被禁赛。</a:t>
            </a:r>
          </a:p>
          <a:p>
            <a:r>
              <a:rPr lang="zh-CN" altLang="en-US" sz="1800" dirty="0">
                <a:solidFill>
                  <a:schemeClr val="tx1"/>
                </a:solidFill>
              </a:rPr>
              <a:t>在国际奥委会重新</a:t>
            </a:r>
            <a:r>
              <a:rPr lang="zh-CN" altLang="en-US" sz="1800" dirty="0"/>
              <a:t>检测</a:t>
            </a:r>
            <a:r>
              <a:rPr lang="zh-CN" altLang="en-US" sz="1800" dirty="0">
                <a:solidFill>
                  <a:schemeClr val="tx1"/>
                </a:solidFill>
              </a:rPr>
              <a:t>了2008年北京奥运会的样本后</a:t>
            </a:r>
            <a:r>
              <a:rPr lang="zh-CN" altLang="en-US" sz="1800" dirty="0"/>
              <a:t>，现年37岁的Anna Chicherova显示类固醇去氢氯甲睾酮</a:t>
            </a:r>
            <a:r>
              <a:rPr lang="zh-CN" altLang="en-US" sz="1800" dirty="0">
                <a:solidFill>
                  <a:schemeClr val="tx1"/>
                </a:solidFill>
              </a:rPr>
              <a:t>检测呈阳性。因此她被</a:t>
            </a:r>
            <a:r>
              <a:rPr lang="zh-CN" altLang="en-US" sz="1800" dirty="0"/>
              <a:t>收回</a:t>
            </a:r>
            <a:r>
              <a:rPr lang="zh-CN" altLang="en-US" sz="1800" dirty="0">
                <a:solidFill>
                  <a:schemeClr val="tx1"/>
                </a:solidFill>
              </a:rPr>
              <a:t>了北京奥运会的奥运奖牌以及2009年柏林世锦赛中的银牌，同时被禁赛两年。</a:t>
            </a:r>
          </a:p>
          <a:p>
            <a:r>
              <a:rPr lang="zh-CN" altLang="en-US" sz="1800" dirty="0">
                <a:solidFill>
                  <a:schemeClr val="tx1"/>
                </a:solidFill>
              </a:rPr>
              <a:t>Elena Lashmanova在2014年因禁用</a:t>
            </a:r>
            <a:r>
              <a:rPr lang="zh-CN" altLang="en-US" sz="1800" dirty="0"/>
              <a:t>激素</a:t>
            </a:r>
            <a:r>
              <a:rPr lang="zh-CN" altLang="en-US" sz="1800" dirty="0">
                <a:solidFill>
                  <a:schemeClr val="tx1"/>
                </a:solidFill>
              </a:rPr>
              <a:t>检测结果呈阳性，被禁赛两年，但是她并没有被收回任何奖牌，包括她在2012年伦敦奥运会上获得的金牌和2013年获得的世界冠军。</a:t>
            </a:r>
          </a:p>
          <a:p>
            <a:endParaRPr lang="zh-CN" altLang="en-US" sz="2000" dirty="0">
              <a:solidFill>
                <a:schemeClr val="tx1"/>
              </a:solidFill>
            </a:endParaRPr>
          </a:p>
        </p:txBody>
      </p:sp>
      <p:sp>
        <p:nvSpPr>
          <p:cNvPr id="5" name="动作按钮: 后退或前一项 4">
            <a:hlinkClick r:id="rId2" action="ppaction://hlinksldjump"/>
          </p:cNvPr>
          <p:cNvSpPr/>
          <p:nvPr/>
        </p:nvSpPr>
        <p:spPr>
          <a:xfrm>
            <a:off x="10615295" y="793750"/>
            <a:ext cx="617220" cy="2971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p:txBody>
          <a:bodyPr/>
          <a:lstStyle/>
          <a:p>
            <a:r>
              <a:rPr lang="zh-CN" altLang="en-US" sz="2400" dirty="0"/>
              <a:t>反兴奋剂小组（ADHP）在听证会上驳回了国际冬季两项联盟(IBU)针对9名哈萨克斯坦运动员的指控，并撤销了他们的临时停赛决定</a:t>
            </a:r>
          </a:p>
          <a:p>
            <a:r>
              <a:rPr lang="zh-CN" altLang="en-US" sz="1400" u="sng" dirty="0">
                <a:solidFill>
                  <a:schemeClr val="accent1">
                    <a:lumMod val="50000"/>
                  </a:schemeClr>
                </a:solidFill>
              </a:rPr>
              <a:t>https://www.insidethegames.biz/articles/1084599/anti-doping-panel-dismiss-ibu-cases</a:t>
            </a:r>
            <a:endParaRPr lang="zh-CN" altLang="en-US" sz="1400" dirty="0"/>
          </a:p>
          <a:p>
            <a:r>
              <a:rPr lang="zh-CN" altLang="en-US" sz="1800" dirty="0"/>
              <a:t>IBU声称，这九名运动员企图使用IBU反兴奋剂规则第2.2条和第2.6条中规定的禁用方法，因此构成兴奋剂违规。</a:t>
            </a:r>
          </a:p>
          <a:p>
            <a:r>
              <a:rPr lang="zh-CN" altLang="en-US" sz="1800" dirty="0"/>
              <a:t>ADHP的结论是，针对以上九名运动员的案件指控所提交的证据并未满足清楚且有说服力的标准，不足以认定运动员构成兴奋剂违规。ADHP在其裁决中说明：“IBU要求认定运动员构成兴奋剂违规的请求被驳回，IBU于2018年11月对运动员实施的临时停赛将会被立即取消。运动员要求由IBU支付与这些程序有关的法律费用和其他费用的请求被驳回，IBU和运动员的其他进一步要求也被驳回。”</a:t>
            </a:r>
          </a:p>
          <a:p>
            <a:r>
              <a:rPr lang="zh-CN" altLang="en-US" sz="1800" dirty="0"/>
              <a:t>2018年3月，意大利警方在南蒂罗尔举行的世界杯比赛中对哈萨克斯坦的冬季两项队队医KhossilbekTagayev所在的酒店进行了临时搜查，并发现禁用物质泼尼松龙（</a:t>
            </a:r>
            <a:r>
              <a:rPr lang="en-US" altLang="zh-CN" sz="1800" dirty="0"/>
              <a:t> prednisolone </a:t>
            </a:r>
            <a:r>
              <a:rPr lang="zh-CN" altLang="en-US" sz="1800" dirty="0"/>
              <a:t>），该名队医也因此被临时停职。</a:t>
            </a:r>
          </a:p>
          <a:p>
            <a:r>
              <a:rPr lang="zh-CN" altLang="en-US" sz="1800" dirty="0"/>
              <a:t>在这次调查中，有几种医疗产品被没收，10名运动员被拘留。但是后来，相关的运动员也配合进行了兴奋剂检测，但检测结果都是阴性。</a:t>
            </a:r>
          </a:p>
        </p:txBody>
      </p:sp>
      <p:sp>
        <p:nvSpPr>
          <p:cNvPr id="4" name="动作按钮: 后退或前一项 3">
            <a:hlinkClick r:id="rId2" action="ppaction://hlinksldjump"/>
          </p:cNvPr>
          <p:cNvSpPr/>
          <p:nvPr/>
        </p:nvSpPr>
        <p:spPr>
          <a:xfrm>
            <a:off x="11033760" y="859790"/>
            <a:ext cx="452120" cy="25336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新闻速览</a:t>
            </a:r>
          </a:p>
        </p:txBody>
      </p:sp>
      <p:sp>
        <p:nvSpPr>
          <p:cNvPr id="3" name="内容占位符 2"/>
          <p:cNvSpPr>
            <a:spLocks noGrp="1"/>
          </p:cNvSpPr>
          <p:nvPr>
            <p:ph idx="1"/>
          </p:nvPr>
        </p:nvSpPr>
        <p:spPr>
          <a:xfrm>
            <a:off x="609600" y="1259538"/>
            <a:ext cx="10972800" cy="4525215"/>
          </a:xfrm>
        </p:spPr>
        <p:txBody>
          <a:bodyPr/>
          <a:lstStyle/>
          <a:p>
            <a:r>
              <a:rPr lang="zh-CN" altLang="en-US" sz="2400" dirty="0"/>
              <a:t>特立尼达和多巴哥国的短跑运动员Michelle-Lee Ahye因违反行踪信息管理规定而被田径诚信委员会(AIU)临时停赛</a:t>
            </a:r>
          </a:p>
          <a:p>
            <a:r>
              <a:rPr lang="zh-CN" altLang="en-US" sz="1200" u="sng" dirty="0">
                <a:solidFill>
                  <a:schemeClr val="accent1">
                    <a:lumMod val="50000"/>
                  </a:schemeClr>
                </a:solidFill>
              </a:rPr>
              <a:t>https://www.insidethegames.biz/articles/1084743/michelle-lee-ahye-suspended</a:t>
            </a:r>
          </a:p>
          <a:p>
            <a:r>
              <a:rPr lang="zh-CN" altLang="en-US" sz="1800" dirty="0"/>
              <a:t>这位27岁的运动员曾是英联邦运动会卫冕冠军，在上个月莱马举行的泛美运动会上赢得了100米赛跑的银牌。现在他因为被</a:t>
            </a:r>
            <a:r>
              <a:rPr lang="en-US" altLang="zh-CN" sz="1800" dirty="0"/>
              <a:t>AIU</a:t>
            </a:r>
            <a:r>
              <a:rPr lang="zh-CN" altLang="en-US" sz="1800" dirty="0"/>
              <a:t>临时停赛将错过本月在多哈举行的世界锦标赛。</a:t>
            </a:r>
          </a:p>
          <a:p>
            <a:r>
              <a:rPr lang="zh-CN" altLang="en-US" sz="1800" dirty="0"/>
              <a:t>所有参加比赛的运动员必须在特定的时间填报他们的行踪信息，这样他们才能被随机地安排进行药物检查。根据《世界反兴奋剂条例》第2.4条，注册检查库中的运动员在十二个月内累计三次出现《检查和调查国际标准》所定义的错过检查和 / 或行踪信息填报失败，即构成兴奋剂违规。</a:t>
            </a:r>
          </a:p>
          <a:p>
            <a:r>
              <a:rPr lang="zh-CN" altLang="en-US" sz="1800" dirty="0"/>
              <a:t>根据特立尼达和多巴哥的新闻日报报道，运动员在2018年6月23日、</a:t>
            </a:r>
            <a:r>
              <a:rPr lang="en-US" altLang="zh-CN" sz="1800" dirty="0"/>
              <a:t>2019</a:t>
            </a:r>
            <a:r>
              <a:rPr lang="zh-CN" altLang="en-US" sz="1800" dirty="0"/>
              <a:t>年2月23日和4月19日都错过了药物检查。</a:t>
            </a:r>
          </a:p>
          <a:p>
            <a:r>
              <a:rPr lang="zh-CN" altLang="en-US" sz="1800" dirty="0"/>
              <a:t>特立尼达和多巴哥奥林匹克委员会主席Brian Lewis告诉新闻日报他相信运动员可以被排除兴奋剂违规指控，否则运动员很有可能被禁赛两年。</a:t>
            </a:r>
          </a:p>
          <a:p>
            <a:r>
              <a:rPr lang="zh-CN" altLang="en-US" sz="1800" dirty="0"/>
              <a:t>他说：“运动员此前多次兴奋剂检测结果都是阴性，因为她在田径界的地位，她经常接受检查，我有信心她这次也是没有问题的。行踪信息填报失败有时可能是管理上的问题，一般来说，通常是由运动员的辅助人员协助运动员填报，以确保行踪信息得到更新。我认为奥林匹克委员会深化和加强相关教育和宣传进程是非常重要的。</a:t>
            </a:r>
            <a:r>
              <a:rPr lang="en-US" altLang="zh-CN" sz="1800" dirty="0"/>
              <a:t>”</a:t>
            </a:r>
          </a:p>
        </p:txBody>
      </p:sp>
      <p:sp>
        <p:nvSpPr>
          <p:cNvPr id="4" name="动作按钮: 后退或前一项 3">
            <a:hlinkClick r:id="rId2" action="ppaction://hlinksldjump"/>
          </p:cNvPr>
          <p:cNvSpPr/>
          <p:nvPr/>
        </p:nvSpPr>
        <p:spPr>
          <a:xfrm>
            <a:off x="11033760" y="859790"/>
            <a:ext cx="452120" cy="25336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p:txBody>
          <a:bodyPr/>
          <a:lstStyle/>
          <a:p>
            <a:r>
              <a:rPr lang="zh-CN" altLang="en-US" sz="2400" dirty="0"/>
              <a:t>牙买加依然选派Briana Williams参加国际田联世界锦标赛，尽管她的兴奋剂案件还在调查中</a:t>
            </a:r>
          </a:p>
          <a:p>
            <a:r>
              <a:rPr lang="zh-CN" altLang="en-US" sz="1400" u="sng" dirty="0">
                <a:solidFill>
                  <a:schemeClr val="accent1">
                    <a:lumMod val="50000"/>
                  </a:schemeClr>
                </a:solidFill>
              </a:rPr>
              <a:t>https://www.insidethegames.biz/articles/1084618/jamaica-select-williams-doping</a:t>
            </a:r>
            <a:endParaRPr lang="zh-CN" altLang="en-US" sz="2400" dirty="0"/>
          </a:p>
          <a:p>
            <a:r>
              <a:rPr lang="zh-CN" altLang="en-US" sz="2000" dirty="0"/>
              <a:t>牙买加为即将举行的国际田联世界锦标赛选派了短跑运动员Briana Williams，尽管该运动员药物检测结果呈阳性的调查程序仍在进行中。</a:t>
            </a:r>
          </a:p>
          <a:p>
            <a:r>
              <a:rPr lang="zh-CN" altLang="en-US" sz="2000" dirty="0"/>
              <a:t>这位17岁的运动员将在9月23日，也就是多哈世界锦标赛开幕前四天举行听证会。</a:t>
            </a:r>
          </a:p>
          <a:p>
            <a:r>
              <a:rPr lang="zh-CN" altLang="en-US" sz="2000" dirty="0"/>
              <a:t>之前，大家都认为，即使在听证会结束后她被证明是清白的，Briana Williams也没有足够的时间来参加世界锦标赛。但牙买加田径管理协会(JAAA)日前宣布已经将她列入参赛名单。</a:t>
            </a:r>
          </a:p>
          <a:p>
            <a:r>
              <a:rPr lang="zh-CN" altLang="en-US" sz="2000" dirty="0"/>
              <a:t>“直到运动员被证明构成兴奋剂违规，我们会坚信她是清白的。如果确认运动员构成兴奋剂违规，我们将不会选派该名运动员参赛，但是如果她是清白的，那么就可以参赛。”JAAA主席</a:t>
            </a:r>
            <a:r>
              <a:rPr lang="en-US" altLang="zh-CN" sz="2000" dirty="0"/>
              <a:t>Warren Blake</a:t>
            </a:r>
            <a:r>
              <a:rPr lang="zh-CN" altLang="en-US" sz="2000" dirty="0"/>
              <a:t>称。</a:t>
            </a:r>
          </a:p>
          <a:p>
            <a:r>
              <a:rPr lang="zh-CN" altLang="en-US" sz="2000" dirty="0"/>
              <a:t>而目前，Briana Williams已经出现在4x100米接力赛和100米赛跑的参赛名单上。</a:t>
            </a:r>
          </a:p>
          <a:p>
            <a:r>
              <a:rPr lang="en-US" altLang="zh-CN" sz="2000" dirty="0"/>
              <a:t>JAAA</a:t>
            </a:r>
            <a:r>
              <a:rPr lang="zh-CN" altLang="en-US" sz="2000" dirty="0"/>
              <a:t>希望运动员与独立反兴奋剂纪律小组(IADP)的听证会能够加快进行，但事实证明这是不可能的。</a:t>
            </a:r>
          </a:p>
        </p:txBody>
      </p:sp>
      <p:sp>
        <p:nvSpPr>
          <p:cNvPr id="4" name="动作按钮: 后退或前一项 3">
            <a:hlinkClick r:id="rId2" action="ppaction://hlinksldjump"/>
          </p:cNvPr>
          <p:cNvSpPr/>
          <p:nvPr/>
        </p:nvSpPr>
        <p:spPr>
          <a:xfrm>
            <a:off x="11033760" y="859790"/>
            <a:ext cx="452120" cy="25336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600" dirty="0"/>
              <a:t>新闻速览</a:t>
            </a:r>
          </a:p>
        </p:txBody>
      </p:sp>
      <p:sp>
        <p:nvSpPr>
          <p:cNvPr id="3" name="内容占位符 2"/>
          <p:cNvSpPr>
            <a:spLocks noGrp="1"/>
          </p:cNvSpPr>
          <p:nvPr>
            <p:ph idx="1"/>
          </p:nvPr>
        </p:nvSpPr>
        <p:spPr>
          <a:xfrm>
            <a:off x="609600" y="1601168"/>
            <a:ext cx="10972800" cy="4780971"/>
          </a:xfrm>
        </p:spPr>
        <p:txBody>
          <a:bodyPr/>
          <a:lstStyle/>
          <a:p>
            <a:r>
              <a:rPr lang="zh-CN" altLang="en-US" sz="2400" dirty="0"/>
              <a:t>南非女子短跑运动员Carina Horn因对Ibu</a:t>
            </a:r>
            <a:r>
              <a:rPr lang="en-US" altLang="zh-CN" sz="2400" dirty="0"/>
              <a:t>t</a:t>
            </a:r>
            <a:r>
              <a:rPr lang="zh-CN" altLang="en-US" sz="2400" dirty="0"/>
              <a:t>amoren和蛋白同化制剂 LGD-4033的检测结果呈阳性而被国际田联田径诚信委员会临时停赛</a:t>
            </a:r>
          </a:p>
          <a:p>
            <a:r>
              <a:rPr lang="zh-CN" altLang="en-US" sz="1200" u="sng" dirty="0">
                <a:solidFill>
                  <a:schemeClr val="accent1">
                    <a:lumMod val="50000"/>
                  </a:schemeClr>
                </a:solidFill>
              </a:rPr>
              <a:t>https://news.yahoo.com/1-athletics-south-african-sprinter-162547994.html</a:t>
            </a:r>
            <a:endParaRPr lang="zh-CN" altLang="en-US" sz="2000" dirty="0"/>
          </a:p>
          <a:p>
            <a:r>
              <a:rPr lang="zh-CN" altLang="en-US" sz="1800" dirty="0"/>
              <a:t>国际田联田径诚信委员会周一表示，南非女子短跑运动员Carina Horn因对禁用物质Ibu</a:t>
            </a:r>
            <a:r>
              <a:rPr lang="en-US" altLang="zh-CN" sz="1800" b="1" dirty="0"/>
              <a:t>t</a:t>
            </a:r>
            <a:r>
              <a:rPr lang="zh-CN" altLang="en-US" sz="1800" dirty="0"/>
              <a:t>amoren</a:t>
            </a:r>
            <a:r>
              <a:rPr lang="en-US" altLang="zh-CN" sz="1800" dirty="0">
                <a:latin typeface="+mn-ea"/>
              </a:rPr>
              <a:t>(</a:t>
            </a:r>
            <a:r>
              <a:rPr lang="zh-CN" altLang="en-US" sz="1800" dirty="0">
                <a:latin typeface="+mn-ea"/>
              </a:rPr>
              <a:t>网络翻译：伊布莫仑，译者注：一种没有列在</a:t>
            </a:r>
            <a:r>
              <a:rPr lang="en-US" altLang="zh-CN" sz="1800" dirty="0">
                <a:latin typeface="+mn-ea"/>
              </a:rPr>
              <a:t>2019</a:t>
            </a:r>
            <a:r>
              <a:rPr lang="zh-CN" altLang="en-US" sz="1800" dirty="0">
                <a:latin typeface="+mn-ea"/>
              </a:rPr>
              <a:t>年禁用清单的生长激素促分泌素受体 </a:t>
            </a:r>
            <a:r>
              <a:rPr lang="en-US" altLang="zh-CN" sz="1800" dirty="0">
                <a:latin typeface="+mn-ea"/>
              </a:rPr>
              <a:t>(GHSR) </a:t>
            </a:r>
            <a:r>
              <a:rPr lang="zh-CN" altLang="en-US" sz="1800" dirty="0">
                <a:latin typeface="+mn-ea"/>
              </a:rPr>
              <a:t>激动剂，参见文献 </a:t>
            </a:r>
            <a:r>
              <a:rPr lang="en-US" altLang="zh-CN" sz="1800" dirty="0">
                <a:latin typeface="+mn-ea"/>
              </a:rPr>
              <a:t>Drug Test. Anal. 2018 Nov;10(11-12):1755-1760. </a:t>
            </a:r>
            <a:r>
              <a:rPr lang="en-US" altLang="zh-CN" sz="1800" dirty="0" err="1">
                <a:latin typeface="+mn-ea"/>
              </a:rPr>
              <a:t>doi</a:t>
            </a:r>
            <a:r>
              <a:rPr lang="en-US" altLang="zh-CN" sz="1800" dirty="0">
                <a:latin typeface="+mn-ea"/>
              </a:rPr>
              <a:t>: 10.1002/dta.2503) </a:t>
            </a:r>
            <a:r>
              <a:rPr lang="zh-CN" altLang="en-US" sz="1800" dirty="0">
                <a:latin typeface="+mn-ea"/>
              </a:rPr>
              <a:t>和蛋白同化制剂 LGD-4033的检测结果呈阳性而被临时停赛。</a:t>
            </a:r>
          </a:p>
          <a:p>
            <a:r>
              <a:rPr lang="zh-CN" altLang="en-US" sz="1800" dirty="0"/>
              <a:t>Ibu</a:t>
            </a:r>
            <a:r>
              <a:rPr lang="en-US" altLang="zh-CN" sz="1800" b="1" dirty="0"/>
              <a:t>t</a:t>
            </a:r>
            <a:r>
              <a:rPr lang="zh-CN" altLang="en-US" sz="1800" dirty="0"/>
              <a:t>amoren，也被称为MK-677，是一种被认为能提高生长激素水平的物质，而蛋白同化制剂LGD-4033常被用来增加肌肉质量。</a:t>
            </a:r>
          </a:p>
          <a:p>
            <a:r>
              <a:rPr lang="zh-CN" altLang="en-US" sz="1800" dirty="0"/>
              <a:t>根据国际田联的反兴奋剂规则，当运动员对世界反兴奋剂机构(WADA)禁用清单上任何非特定物质的检测结果呈阳性，就必须对运动员进行临时停赛。</a:t>
            </a:r>
          </a:p>
          <a:p>
            <a:r>
              <a:rPr lang="zh-CN" altLang="en-US" sz="1800" dirty="0"/>
              <a:t>去年，Carina Horn成为南非第一位不到11秒就跑完100米的女子短跑运动员。而今年，30岁的Carina Horn在多哈的比赛中以10.98秒的成绩创造了新的全国纪录。预计她还将代表南非参加9月9日在多哈举行的世界锦标赛。</a:t>
            </a:r>
          </a:p>
          <a:p>
            <a:r>
              <a:rPr lang="zh-CN" altLang="en-US" sz="1800" dirty="0"/>
              <a:t>Carina Horn还没有被禁赛，她将有机会通过正式的反兴奋剂审理程序，在一个独立小组进行的听证会中，为自己所受的指控辩护。</a:t>
            </a:r>
          </a:p>
        </p:txBody>
      </p:sp>
      <p:sp>
        <p:nvSpPr>
          <p:cNvPr id="4" name="动作按钮: 后退或前一项 3">
            <a:hlinkClick r:id="rId2" action="ppaction://hlinksldjump"/>
          </p:cNvPr>
          <p:cNvSpPr/>
          <p:nvPr/>
        </p:nvSpPr>
        <p:spPr>
          <a:xfrm>
            <a:off x="11033760" y="859790"/>
            <a:ext cx="452120" cy="25336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600"/>
              <a:t>新闻速览</a:t>
            </a:r>
          </a:p>
        </p:txBody>
      </p:sp>
      <p:sp>
        <p:nvSpPr>
          <p:cNvPr id="3" name="内容占位符 2"/>
          <p:cNvSpPr>
            <a:spLocks noGrp="1"/>
          </p:cNvSpPr>
          <p:nvPr>
            <p:ph idx="1"/>
          </p:nvPr>
        </p:nvSpPr>
        <p:spPr/>
        <p:txBody>
          <a:bodyPr/>
          <a:lstStyle/>
          <a:p>
            <a:pPr>
              <a:lnSpc>
                <a:spcPct val="120000"/>
              </a:lnSpc>
            </a:pPr>
            <a:r>
              <a:rPr lang="zh-CN" altLang="en-US" sz="2400" dirty="0"/>
              <a:t>俄罗斯运动员Margarita Vasileva因行踪信息填报失败三次被国际冬季两项联盟(IBU)禁赛18个月</a:t>
            </a:r>
          </a:p>
          <a:p>
            <a:pPr>
              <a:lnSpc>
                <a:spcPct val="120000"/>
              </a:lnSpc>
            </a:pPr>
            <a:r>
              <a:rPr lang="zh-CN" altLang="en-US" sz="1400" u="sng" dirty="0">
                <a:solidFill>
                  <a:schemeClr val="accent1">
                    <a:lumMod val="50000"/>
                  </a:schemeClr>
                </a:solidFill>
              </a:rPr>
              <a:t>https://www.insidethegames.biz/articles/1084880/vasileva-whereabouts-ban-biathlon</a:t>
            </a:r>
          </a:p>
          <a:p>
            <a:pPr>
              <a:lnSpc>
                <a:spcPct val="120000"/>
              </a:lnSpc>
            </a:pPr>
            <a:r>
              <a:rPr lang="zh-CN" altLang="en-US" sz="2000" dirty="0"/>
              <a:t>根据《世界反兴奋剂条例》第2.4条，注册检查库中的运动员在十二个月内累计三次出现《检查和调查国际标准》所定义的错过检查和 / 或行踪信息填报失败，即构成兴奋剂违规。</a:t>
            </a:r>
          </a:p>
          <a:p>
            <a:pPr>
              <a:lnSpc>
                <a:spcPct val="120000"/>
              </a:lnSpc>
            </a:pPr>
            <a:r>
              <a:rPr lang="zh-CN" altLang="en-US" sz="2000" dirty="0"/>
              <a:t>所有参与竞赛的运动员必须在特定的时间填报他们的行踪信息，这样他们才能被随机地安排进行药物检查。经过IBU反兴奋剂听证会审理，</a:t>
            </a:r>
            <a:r>
              <a:rPr lang="en-US" altLang="zh-CN" sz="2000" dirty="0"/>
              <a:t>IBU</a:t>
            </a:r>
            <a:r>
              <a:rPr lang="zh-CN" altLang="en-US" sz="2000" dirty="0"/>
              <a:t>可以对运动员实施两年的禁赛。但在考虑到“运动员的过错程度”后，</a:t>
            </a:r>
            <a:r>
              <a:rPr lang="en-US" altLang="zh-CN" sz="2000" dirty="0"/>
              <a:t>IBU</a:t>
            </a:r>
            <a:r>
              <a:rPr lang="zh-CN" altLang="en-US" sz="2000" dirty="0"/>
              <a:t>将对其的处罚减至</a:t>
            </a:r>
            <a:r>
              <a:rPr lang="en-US" altLang="zh-CN" sz="2000" dirty="0"/>
              <a:t>18</a:t>
            </a:r>
            <a:r>
              <a:rPr lang="zh-CN" altLang="en-US" sz="2000" dirty="0"/>
              <a:t>个月。运动员的禁赛期从昨天开始，她从2月4日起的比赛结果均被取消。</a:t>
            </a:r>
          </a:p>
          <a:p>
            <a:pPr>
              <a:lnSpc>
                <a:spcPct val="120000"/>
              </a:lnSpc>
            </a:pPr>
            <a:r>
              <a:rPr lang="zh-CN" altLang="en-US" sz="2000" dirty="0"/>
              <a:t>运动员可以就此禁赛决定向国际体育仲裁院上诉。</a:t>
            </a:r>
          </a:p>
          <a:p>
            <a:pPr>
              <a:lnSpc>
                <a:spcPct val="120000"/>
              </a:lnSpc>
            </a:pPr>
            <a:endParaRPr lang="zh-CN" altLang="en-US" sz="2000" dirty="0"/>
          </a:p>
          <a:p>
            <a:endParaRPr lang="zh-CN" altLang="en-US" sz="2000" dirty="0"/>
          </a:p>
        </p:txBody>
      </p:sp>
      <p:sp>
        <p:nvSpPr>
          <p:cNvPr id="4" name="动作按钮: 后退或前一项 3">
            <a:hlinkClick r:id="rId2" action="ppaction://hlinksldjump"/>
          </p:cNvPr>
          <p:cNvSpPr/>
          <p:nvPr/>
        </p:nvSpPr>
        <p:spPr>
          <a:xfrm>
            <a:off x="11033760" y="859790"/>
            <a:ext cx="452120" cy="25336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p:txBody>
          <a:bodyPr/>
          <a:lstStyle/>
          <a:p>
            <a:pPr>
              <a:lnSpc>
                <a:spcPct val="110000"/>
              </a:lnSpc>
            </a:pPr>
            <a:r>
              <a:rPr lang="zh-CN" altLang="en-US" sz="2400" dirty="0"/>
              <a:t>韩国冰球运动员Yu Man-gyun因兴奋剂违规被国际残奥委员会(IPC)禁赛六个月</a:t>
            </a:r>
            <a:endParaRPr lang="zh-CN" altLang="en-US" sz="2000" dirty="0"/>
          </a:p>
          <a:p>
            <a:pPr>
              <a:lnSpc>
                <a:spcPct val="110000"/>
              </a:lnSpc>
            </a:pPr>
            <a:r>
              <a:rPr lang="zh-CN" altLang="en-US" sz="1800" u="sng" dirty="0">
                <a:solidFill>
                  <a:schemeClr val="accent1">
                    <a:lumMod val="50000"/>
                  </a:schemeClr>
                </a:solidFill>
              </a:rPr>
              <a:t>https://www.insidethegames.biz/articles/1084788/man-gyun-hu-suspended-doping</a:t>
            </a:r>
          </a:p>
          <a:p>
            <a:pPr>
              <a:lnSpc>
                <a:spcPct val="110000"/>
              </a:lnSpc>
            </a:pPr>
            <a:r>
              <a:rPr lang="zh-CN" altLang="en-US" sz="1800" dirty="0"/>
              <a:t>韩国冰球运动员Yu Man-gyun曾代表韩国参加过2014年索契冬奥会以及2018年平昌冬奥会，但是在今年4月30日的检测中发现其氢氯噻嗪（</a:t>
            </a:r>
            <a:r>
              <a:rPr lang="en-US" altLang="zh-CN" sz="1800" dirty="0"/>
              <a:t>HCT</a:t>
            </a:r>
            <a:r>
              <a:rPr lang="zh-CN" altLang="en-US" sz="1800" dirty="0"/>
              <a:t>）检测结果呈阳性。</a:t>
            </a:r>
          </a:p>
          <a:p>
            <a:pPr>
              <a:lnSpc>
                <a:spcPct val="110000"/>
              </a:lnSpc>
            </a:pPr>
            <a:r>
              <a:rPr lang="zh-CN" altLang="en-US" sz="1800" dirty="0"/>
              <a:t>这次检查是在2019年捷克共和国奥斯特拉瓦举行的世界冰球锦标赛实施的一次赛外检查。</a:t>
            </a:r>
          </a:p>
          <a:p>
            <a:pPr>
              <a:lnSpc>
                <a:spcPct val="110000"/>
              </a:lnSpc>
            </a:pPr>
            <a:r>
              <a:rPr lang="zh-CN" altLang="en-US" sz="1800" dirty="0"/>
              <a:t>韩国队在该次锦标赛中获得铜牌，由于运动员的阳性检测结果，运动员的比赛成绩将被取消，但是韩国队的成绩仍将保持不变。</a:t>
            </a:r>
          </a:p>
          <a:p>
            <a:pPr>
              <a:lnSpc>
                <a:spcPct val="110000"/>
              </a:lnSpc>
            </a:pPr>
            <a:r>
              <a:rPr lang="zh-CN" altLang="en-US" sz="1800" dirty="0"/>
              <a:t>氢氯噻嗪是世界反兴奋剂机构制定的禁用清单中的物质。该种物质可以作为掩蔽剂，通常用于治疗高血压。</a:t>
            </a:r>
          </a:p>
          <a:p>
            <a:pPr>
              <a:lnSpc>
                <a:spcPct val="110000"/>
              </a:lnSpc>
            </a:pPr>
            <a:r>
              <a:rPr lang="zh-CN" altLang="en-US" sz="1800" dirty="0"/>
              <a:t>运动员将被禁赛六个月，可以追溯到他检测出阳性结果的时候。</a:t>
            </a:r>
          </a:p>
          <a:p>
            <a:pPr>
              <a:lnSpc>
                <a:spcPct val="110000"/>
              </a:lnSpc>
            </a:pPr>
            <a:r>
              <a:rPr lang="zh-CN" altLang="en-US" sz="1800" dirty="0"/>
              <a:t>这位45岁的韩国运动员曾在2018年冬季残奥会的主场上夺得铜牌。</a:t>
            </a:r>
          </a:p>
        </p:txBody>
      </p:sp>
      <p:sp>
        <p:nvSpPr>
          <p:cNvPr id="4" name="动作按钮: 后退或前一项 3">
            <a:hlinkClick r:id="rId2" action="ppaction://hlinksldjump"/>
          </p:cNvPr>
          <p:cNvSpPr/>
          <p:nvPr/>
        </p:nvSpPr>
        <p:spPr>
          <a:xfrm>
            <a:off x="11033760" y="859790"/>
            <a:ext cx="452120" cy="25336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600"/>
              <a:t>新闻速览</a:t>
            </a:r>
          </a:p>
        </p:txBody>
      </p:sp>
      <p:sp>
        <p:nvSpPr>
          <p:cNvPr id="3" name="内容占位符 2"/>
          <p:cNvSpPr>
            <a:spLocks noGrp="1"/>
          </p:cNvSpPr>
          <p:nvPr>
            <p:ph idx="1"/>
          </p:nvPr>
        </p:nvSpPr>
        <p:spPr/>
        <p:txBody>
          <a:bodyPr/>
          <a:lstStyle/>
          <a:p>
            <a:r>
              <a:rPr lang="zh-CN" altLang="en-US" sz="2400" dirty="0"/>
              <a:t>运动员Sarah Frota Lima因兴奋剂检测结果呈阳性被美国反兴奋剂机构（USADA）禁赛两年</a:t>
            </a:r>
          </a:p>
          <a:p>
            <a:r>
              <a:rPr lang="zh-CN" altLang="en-US" sz="1200" u="sng" dirty="0">
                <a:solidFill>
                  <a:schemeClr val="accent1">
                    <a:lumMod val="50000"/>
                  </a:schemeClr>
                </a:solidFill>
              </a:rPr>
              <a:t>https://ufc.usada.org/sarah-frota-lima-accepts-doping-sanction/</a:t>
            </a:r>
          </a:p>
          <a:p>
            <a:pPr>
              <a:lnSpc>
                <a:spcPct val="130000"/>
              </a:lnSpc>
            </a:pPr>
            <a:r>
              <a:rPr lang="zh-CN" altLang="en-US" sz="1800" dirty="0"/>
              <a:t>32岁的运动员Sarah Frota Lima于2019年7月27日在UFC 240 Edmonton赛事中提供的一份赛内尿样中存在多种司坦唑醇代谢物，在比赛中她被“技术性”击倒而输了比赛。</a:t>
            </a:r>
          </a:p>
          <a:p>
            <a:pPr>
              <a:lnSpc>
                <a:spcPct val="130000"/>
              </a:lnSpc>
            </a:pPr>
            <a:r>
              <a:rPr lang="zh-CN" altLang="en-US" sz="1800" dirty="0"/>
              <a:t>司坦唑醇是一种非特定物质，属于蛋白同化制剂，终极格斗冠军赛（UFC）反兴奋剂规定明确在任何时候都禁止使用该物质，与世界反兴奋剂机构的禁用清单中的规定相一致。</a:t>
            </a:r>
          </a:p>
          <a:p>
            <a:pPr>
              <a:lnSpc>
                <a:spcPct val="130000"/>
              </a:lnSpc>
            </a:pPr>
            <a:r>
              <a:rPr lang="zh-CN" altLang="en-US" sz="1800" dirty="0"/>
              <a:t>运动员将被禁赛两年，从2019年7月27日起算，也就是她的样本被采集的日期。</a:t>
            </a:r>
          </a:p>
          <a:p>
            <a:pPr>
              <a:lnSpc>
                <a:spcPct val="130000"/>
              </a:lnSpc>
            </a:pPr>
            <a:r>
              <a:rPr lang="en-US" altLang="zh-CN" sz="1800" dirty="0"/>
              <a:t>USADA</a:t>
            </a:r>
            <a:r>
              <a:rPr lang="zh-CN" altLang="en-US" sz="1800" dirty="0"/>
              <a:t>为所有UFC运动员开展全年独立的反兴奋剂计划。USADA是一个独立的、非营利的、非政府的机构，其唯一的目标是维护比赛的完整性，激励真正的运动，保护纯洁运动员的权利。</a:t>
            </a:r>
          </a:p>
        </p:txBody>
      </p:sp>
      <p:sp>
        <p:nvSpPr>
          <p:cNvPr id="4" name="动作按钮: 后退或前一项 3">
            <a:hlinkClick r:id="rId2" action="ppaction://hlinksldjump"/>
          </p:cNvPr>
          <p:cNvSpPr/>
          <p:nvPr/>
        </p:nvSpPr>
        <p:spPr>
          <a:xfrm>
            <a:off x="11033760" y="859790"/>
            <a:ext cx="452120" cy="25336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反兴奋剂新闻目录</a:t>
            </a:r>
          </a:p>
        </p:txBody>
      </p:sp>
      <p:sp>
        <p:nvSpPr>
          <p:cNvPr id="3" name="内容占位符 2"/>
          <p:cNvSpPr>
            <a:spLocks noGrp="1"/>
          </p:cNvSpPr>
          <p:nvPr>
            <p:ph idx="1"/>
          </p:nvPr>
        </p:nvSpPr>
        <p:spPr/>
        <p:txBody>
          <a:bodyPr/>
          <a:lstStyle/>
          <a:p>
            <a:r>
              <a:rPr lang="en-US" altLang="zh-CN" sz="1800" dirty="0"/>
              <a:t>1.</a:t>
            </a:r>
            <a:r>
              <a:rPr lang="en-US" altLang="zh-CN" sz="1800" dirty="0">
                <a:hlinkClick r:id="rId2" action="ppaction://hlinksldjump"/>
              </a:rPr>
              <a:t>俄罗斯竞走运动员Yekaterina </a:t>
            </a:r>
            <a:r>
              <a:rPr lang="en-US" altLang="zh-CN" sz="1800" dirty="0" err="1">
                <a:hlinkClick r:id="rId2" action="ppaction://hlinksldjump"/>
              </a:rPr>
              <a:t>Medvedeva因兴奋剂违规而被国际田径联合会</a:t>
            </a:r>
            <a:r>
              <a:rPr lang="en-US" altLang="zh-CN" sz="1800" dirty="0">
                <a:hlinkClick r:id="rId2" action="ppaction://hlinksldjump"/>
              </a:rPr>
              <a:t>(IAAF)禁赛8年</a:t>
            </a:r>
            <a:endParaRPr lang="en-US" altLang="zh-CN" sz="1800" dirty="0"/>
          </a:p>
          <a:p>
            <a:r>
              <a:rPr lang="en-US" altLang="zh-CN" sz="1800" dirty="0"/>
              <a:t>2.</a:t>
            </a:r>
            <a:r>
              <a:rPr lang="en-US" altLang="zh-CN" sz="1800" dirty="0">
                <a:hlinkClick r:id="rId3" action="ppaction://hlinksldjump"/>
              </a:rPr>
              <a:t>俄罗斯冬季两项联盟(RBU)</a:t>
            </a:r>
            <a:r>
              <a:rPr lang="en-US" altLang="zh-CN" sz="1800" dirty="0" err="1">
                <a:hlinkClick r:id="rId3" action="ppaction://hlinksldjump"/>
              </a:rPr>
              <a:t>因未</a:t>
            </a:r>
            <a:r>
              <a:rPr lang="zh-CN" altLang="en-US" sz="1800" dirty="0">
                <a:hlinkClick r:id="rId3" action="ppaction://hlinksldjump"/>
              </a:rPr>
              <a:t>满足条件</a:t>
            </a:r>
            <a:r>
              <a:rPr lang="en-US" altLang="zh-CN" sz="1800" dirty="0">
                <a:hlinkClick r:id="rId3" action="ppaction://hlinksldjump"/>
              </a:rPr>
              <a:t>，</a:t>
            </a:r>
            <a:r>
              <a:rPr lang="en-US" altLang="zh-CN" sz="1800" dirty="0" err="1">
                <a:hlinkClick r:id="rId3" action="ppaction://hlinksldjump"/>
              </a:rPr>
              <a:t>仍未能恢复在国际冬季两项联盟</a:t>
            </a:r>
            <a:r>
              <a:rPr lang="en-US" altLang="zh-CN" sz="1800" dirty="0">
                <a:hlinkClick r:id="rId3" action="ppaction://hlinksldjump"/>
              </a:rPr>
              <a:t>(IBU)</a:t>
            </a:r>
            <a:r>
              <a:rPr lang="en-US" altLang="zh-CN" sz="1800" dirty="0" err="1">
                <a:hlinkClick r:id="rId3" action="ppaction://hlinksldjump"/>
              </a:rPr>
              <a:t>的会员资格</a:t>
            </a:r>
            <a:endParaRPr lang="en-US" altLang="zh-CN" sz="1800" dirty="0"/>
          </a:p>
          <a:p>
            <a:r>
              <a:rPr lang="en-US" altLang="zh-CN" sz="1800" dirty="0"/>
              <a:t>3.</a:t>
            </a:r>
            <a:r>
              <a:rPr lang="en-US" altLang="zh-CN" sz="1800" dirty="0">
                <a:hlinkClick r:id="rId4" action="ppaction://hlinksldjump"/>
              </a:rPr>
              <a:t>美国举重运动员Nicole </a:t>
            </a:r>
            <a:r>
              <a:rPr lang="en-US" altLang="zh-CN" sz="1800" dirty="0" err="1">
                <a:hlinkClick r:id="rId4" action="ppaction://hlinksldjump"/>
              </a:rPr>
              <a:t>Maynard因兴奋剂</a:t>
            </a:r>
            <a:r>
              <a:rPr lang="zh-CN" altLang="en-US" sz="1800" dirty="0">
                <a:hlinkClick r:id="rId4" action="ppaction://hlinksldjump"/>
              </a:rPr>
              <a:t>违规</a:t>
            </a:r>
            <a:r>
              <a:rPr lang="en-US" altLang="zh-CN" sz="1800" dirty="0">
                <a:hlinkClick r:id="rId4" action="ppaction://hlinksldjump"/>
              </a:rPr>
              <a:t>而被禁赛4年</a:t>
            </a:r>
            <a:endParaRPr lang="en-US" altLang="zh-CN" sz="1800" dirty="0"/>
          </a:p>
          <a:p>
            <a:r>
              <a:rPr lang="en-US" altLang="zh-CN" sz="1800" dirty="0"/>
              <a:t>4.</a:t>
            </a:r>
            <a:r>
              <a:rPr lang="en-US" altLang="zh-CN" sz="1800" dirty="0">
                <a:hlinkClick r:id="rId5" action="ppaction://hlinksldjump"/>
              </a:rPr>
              <a:t>美国铁人三项运动员Lauren Goss因兴奋剂违规被禁赛6个月</a:t>
            </a:r>
            <a:endParaRPr lang="en-US" altLang="zh-CN" sz="1800" dirty="0"/>
          </a:p>
          <a:p>
            <a:r>
              <a:rPr lang="en-US" altLang="zh-CN" sz="1800" dirty="0"/>
              <a:t>5.</a:t>
            </a:r>
            <a:r>
              <a:rPr lang="en-US" altLang="zh-CN" sz="1800" dirty="0">
                <a:hlinkClick r:id="rId6" action="ppaction://hlinksldjump"/>
              </a:rPr>
              <a:t>挪威拳击运动员Hadi </a:t>
            </a:r>
            <a:r>
              <a:rPr lang="en-US" altLang="zh-CN" sz="1800" dirty="0" err="1">
                <a:hlinkClick r:id="rId6" action="ppaction://hlinksldjump"/>
              </a:rPr>
              <a:t>Srour在兴奋剂检测</a:t>
            </a:r>
            <a:r>
              <a:rPr lang="zh-CN" altLang="en-US" sz="1800" dirty="0">
                <a:hlinkClick r:id="rId6" action="ppaction://hlinksldjump"/>
              </a:rPr>
              <a:t>结果呈</a:t>
            </a:r>
            <a:r>
              <a:rPr lang="en-US" altLang="zh-CN" sz="1800" dirty="0" err="1">
                <a:hlinkClick r:id="rId6" action="ppaction://hlinksldjump"/>
              </a:rPr>
              <a:t>阳性后退出世锦赛</a:t>
            </a:r>
            <a:endParaRPr lang="en-US" altLang="zh-CN" sz="1800" dirty="0"/>
          </a:p>
          <a:p>
            <a:r>
              <a:rPr lang="en-US" altLang="zh-CN" sz="1800" dirty="0"/>
              <a:t>6.</a:t>
            </a:r>
            <a:r>
              <a:rPr lang="en-US" altLang="zh-CN" sz="1800" dirty="0">
                <a:hlinkClick r:id="rId7" action="ppaction://hlinksldjump">
                  <a:extLst>
                    <a:ext uri="{A12FA001-AC4F-418D-AE19-62706E023703}">
                      <ahyp:hlinkClr xmlns:ahyp="http://schemas.microsoft.com/office/drawing/2018/hyperlinkcolor" xmlns="" val="tx"/>
                    </a:ext>
                  </a:extLst>
                </a:hlinkClick>
              </a:rPr>
              <a:t>美国反兴奋剂</a:t>
            </a:r>
            <a:r>
              <a:rPr lang="zh-CN" altLang="en-US" sz="1800" dirty="0">
                <a:hlinkClick r:id="rId7" action="ppaction://hlinksldjump">
                  <a:extLst>
                    <a:ext uri="{A12FA001-AC4F-418D-AE19-62706E023703}">
                      <ahyp:hlinkClr xmlns:ahyp="http://schemas.microsoft.com/office/drawing/2018/hyperlinkcolor" xmlns="" val="tx"/>
                    </a:ext>
                  </a:extLst>
                </a:hlinkClick>
              </a:rPr>
              <a:t>机构</a:t>
            </a:r>
            <a:r>
              <a:rPr lang="en-US" altLang="zh-CN" sz="1800" dirty="0">
                <a:hlinkClick r:id="rId7" action="ppaction://hlinksldjump">
                  <a:extLst>
                    <a:ext uri="{A12FA001-AC4F-418D-AE19-62706E023703}">
                      <ahyp:hlinkClr xmlns:ahyp="http://schemas.microsoft.com/office/drawing/2018/hyperlinkcolor" xmlns="" val="tx"/>
                    </a:ext>
                  </a:extLst>
                </a:hlinkClick>
              </a:rPr>
              <a:t>(USADA)</a:t>
            </a:r>
            <a:r>
              <a:rPr lang="en-US" altLang="zh-CN" sz="1800" dirty="0" err="1">
                <a:hlinkClick r:id="rId7" action="ppaction://hlinksldjump">
                  <a:extLst>
                    <a:ext uri="{A12FA001-AC4F-418D-AE19-62706E023703}">
                      <ahyp:hlinkClr xmlns:ahyp="http://schemas.microsoft.com/office/drawing/2018/hyperlinkcolor" xmlns="" val="tx"/>
                    </a:ext>
                  </a:extLst>
                </a:hlinkClick>
              </a:rPr>
              <a:t>宣布和国际检</a:t>
            </a:r>
            <a:r>
              <a:rPr lang="zh-CN" altLang="en-US" sz="1800" dirty="0">
                <a:hlinkClick r:id="rId7" action="ppaction://hlinksldjump">
                  <a:extLst>
                    <a:ext uri="{A12FA001-AC4F-418D-AE19-62706E023703}">
                      <ahyp:hlinkClr xmlns:ahyp="http://schemas.microsoft.com/office/drawing/2018/hyperlinkcolor" xmlns="" val="tx"/>
                    </a:ext>
                  </a:extLst>
                </a:hlinkClick>
              </a:rPr>
              <a:t>查</a:t>
            </a:r>
            <a:r>
              <a:rPr lang="en-US" altLang="zh-CN" sz="1800" dirty="0" err="1">
                <a:hlinkClick r:id="rId7" action="ppaction://hlinksldjump">
                  <a:extLst>
                    <a:ext uri="{A12FA001-AC4F-418D-AE19-62706E023703}">
                      <ahyp:hlinkClr xmlns:ahyp="http://schemas.microsoft.com/office/drawing/2018/hyperlinkcolor" xmlns="" val="tx"/>
                    </a:ext>
                  </a:extLst>
                </a:hlinkClick>
              </a:rPr>
              <a:t>机构</a:t>
            </a:r>
            <a:r>
              <a:rPr lang="en-US" altLang="zh-CN" sz="1800" dirty="0">
                <a:hlinkClick r:id="rId7" action="ppaction://hlinksldjump">
                  <a:extLst>
                    <a:ext uri="{A12FA001-AC4F-418D-AE19-62706E023703}">
                      <ahyp:hlinkClr xmlns:ahyp="http://schemas.microsoft.com/office/drawing/2018/hyperlinkcolor" xmlns="" val="tx"/>
                    </a:ext>
                  </a:extLst>
                </a:hlinkClick>
              </a:rPr>
              <a:t>(ITA)</a:t>
            </a:r>
            <a:r>
              <a:rPr lang="en-US" altLang="zh-CN" sz="1800" dirty="0" err="1">
                <a:hlinkClick r:id="rId7" action="ppaction://hlinksldjump">
                  <a:extLst>
                    <a:ext uri="{A12FA001-AC4F-418D-AE19-62706E023703}">
                      <ahyp:hlinkClr xmlns:ahyp="http://schemas.microsoft.com/office/drawing/2018/hyperlinkcolor" xmlns="" val="tx"/>
                    </a:ext>
                  </a:extLst>
                </a:hlinkClick>
              </a:rPr>
              <a:t>建立正式合作关系，为在美国生活、训练或</a:t>
            </a:r>
            <a:r>
              <a:rPr lang="zh-CN" altLang="en-US" sz="1800" dirty="0">
                <a:hlinkClick r:id="rId7" action="ppaction://hlinksldjump">
                  <a:extLst>
                    <a:ext uri="{A12FA001-AC4F-418D-AE19-62706E023703}">
                      <ahyp:hlinkClr xmlns:ahyp="http://schemas.microsoft.com/office/drawing/2018/hyperlinkcolor" xmlns="" val="tx"/>
                    </a:ext>
                  </a:extLst>
                </a:hlinkClick>
              </a:rPr>
              <a:t>比赛</a:t>
            </a:r>
            <a:r>
              <a:rPr lang="en-US" altLang="zh-CN" sz="1800" dirty="0" err="1">
                <a:hlinkClick r:id="rId7" action="ppaction://hlinksldjump">
                  <a:extLst>
                    <a:ext uri="{A12FA001-AC4F-418D-AE19-62706E023703}">
                      <ahyp:hlinkClr xmlns:ahyp="http://schemas.microsoft.com/office/drawing/2018/hyperlinkcolor" xmlns="" val="tx"/>
                    </a:ext>
                  </a:extLst>
                </a:hlinkClick>
              </a:rPr>
              <a:t>的美国和国际运动员协调反兴奋剂检</a:t>
            </a:r>
            <a:r>
              <a:rPr lang="zh-CN" altLang="en-US" sz="1800" dirty="0">
                <a:hlinkClick r:id="rId7" action="ppaction://hlinksldjump">
                  <a:extLst>
                    <a:ext uri="{A12FA001-AC4F-418D-AE19-62706E023703}">
                      <ahyp:hlinkClr xmlns:ahyp="http://schemas.microsoft.com/office/drawing/2018/hyperlinkcolor" xmlns="" val="tx"/>
                    </a:ext>
                  </a:extLst>
                </a:hlinkClick>
              </a:rPr>
              <a:t>查</a:t>
            </a:r>
            <a:r>
              <a:rPr lang="en-US" altLang="zh-CN" sz="1800" dirty="0" err="1">
                <a:hlinkClick r:id="rId7" action="ppaction://hlinksldjump">
                  <a:extLst>
                    <a:ext uri="{A12FA001-AC4F-418D-AE19-62706E023703}">
                      <ahyp:hlinkClr xmlns:ahyp="http://schemas.microsoft.com/office/drawing/2018/hyperlinkcolor" xmlns="" val="tx"/>
                    </a:ext>
                  </a:extLst>
                </a:hlinkClick>
              </a:rPr>
              <a:t>和调查工作</a:t>
            </a:r>
            <a:endParaRPr lang="en-US" altLang="zh-CN" sz="1800" dirty="0"/>
          </a:p>
          <a:p>
            <a:r>
              <a:rPr lang="en-US" altLang="zh-CN" sz="1800" dirty="0"/>
              <a:t>7.</a:t>
            </a:r>
            <a:r>
              <a:rPr lang="en-US" altLang="zh-CN" sz="1800" dirty="0">
                <a:hlinkClick r:id="rId8" action="ppaction://hlinksldjump"/>
              </a:rPr>
              <a:t>美国棒球运动员Michael </a:t>
            </a:r>
            <a:r>
              <a:rPr lang="en-US" altLang="zh-CN" sz="1800" dirty="0" err="1">
                <a:hlinkClick r:id="rId8" action="ppaction://hlinksldjump"/>
              </a:rPr>
              <a:t>Pineda因兴奋剂检测</a:t>
            </a:r>
            <a:r>
              <a:rPr lang="zh-CN" altLang="en-US" sz="1800" dirty="0">
                <a:hlinkClick r:id="rId8" action="ppaction://hlinksldjump"/>
              </a:rPr>
              <a:t>结果</a:t>
            </a:r>
            <a:r>
              <a:rPr lang="en-US" altLang="zh-CN" sz="1800" dirty="0">
                <a:hlinkClick r:id="rId8" action="ppaction://hlinksldjump"/>
              </a:rPr>
              <a:t>呈阳性被禁赛60场</a:t>
            </a:r>
            <a:endParaRPr lang="en-US" altLang="zh-CN" sz="1800" dirty="0"/>
          </a:p>
          <a:p>
            <a:r>
              <a:rPr lang="en-US" altLang="zh-CN" sz="1800" dirty="0"/>
              <a:t>8.</a:t>
            </a:r>
            <a:r>
              <a:rPr lang="en-US" altLang="zh-CN" sz="1800" dirty="0">
                <a:hlinkClick r:id="rId9" action="ppaction://hlinksldjump"/>
              </a:rPr>
              <a:t>牙买加短跑运动员Briana Williams在6月份检测</a:t>
            </a:r>
            <a:r>
              <a:rPr lang="zh-CN" altLang="en-US" sz="1800" dirty="0">
                <a:hlinkClick r:id="rId9" action="ppaction://hlinksldjump"/>
              </a:rPr>
              <a:t>结果</a:t>
            </a:r>
            <a:r>
              <a:rPr lang="en-US" altLang="zh-CN" sz="1800" dirty="0" err="1">
                <a:hlinkClick r:id="rId9" action="ppaction://hlinksldjump"/>
              </a:rPr>
              <a:t>禁用利尿剂氢氯噻嗪</a:t>
            </a:r>
            <a:r>
              <a:rPr lang="en-US" altLang="zh-CN" sz="1800" dirty="0">
                <a:hlinkClick r:id="rId9" action="ppaction://hlinksldjump"/>
              </a:rPr>
              <a:t>(HCT)</a:t>
            </a:r>
            <a:r>
              <a:rPr lang="zh-CN" altLang="en-US" sz="1800" dirty="0">
                <a:hlinkClick r:id="rId9" action="ppaction://hlinksldjump"/>
              </a:rPr>
              <a:t>呈</a:t>
            </a:r>
            <a:r>
              <a:rPr lang="en-US" altLang="zh-CN" sz="1800" dirty="0" err="1">
                <a:hlinkClick r:id="rId9" action="ppaction://hlinksldjump"/>
              </a:rPr>
              <a:t>阳性后，今天将在初步听证会上面对牙买加独立反兴奋剂纪律小组</a:t>
            </a:r>
            <a:r>
              <a:rPr lang="en-US" altLang="zh-CN" sz="1800" dirty="0">
                <a:hlinkClick r:id="rId9" action="ppaction://hlinksldjump"/>
              </a:rPr>
              <a:t>(IADP)</a:t>
            </a:r>
            <a:r>
              <a:rPr lang="en-US" altLang="zh-CN" sz="1800" dirty="0" err="1">
                <a:hlinkClick r:id="rId9" action="ppaction://hlinksldjump"/>
              </a:rPr>
              <a:t>的审查</a:t>
            </a:r>
            <a:endParaRPr lang="en-US" altLang="zh-CN" sz="1800" dirty="0"/>
          </a:p>
          <a:p>
            <a:r>
              <a:rPr lang="en-US" altLang="zh-CN" sz="1800" dirty="0"/>
              <a:t>9.</a:t>
            </a:r>
            <a:r>
              <a:rPr lang="en-US" altLang="zh-CN" sz="1800" dirty="0">
                <a:hlinkClick r:id="rId10" action="ppaction://hlinksldjump"/>
              </a:rPr>
              <a:t>俄罗斯运动员Anna </a:t>
            </a:r>
            <a:r>
              <a:rPr lang="en-US" altLang="zh-CN" sz="1800" dirty="0" err="1">
                <a:hlinkClick r:id="rId10" action="ppaction://hlinksldjump"/>
              </a:rPr>
              <a:t>Chicherova和Elena</a:t>
            </a:r>
            <a:r>
              <a:rPr lang="en-US" altLang="zh-CN" sz="1800" dirty="0">
                <a:hlinkClick r:id="rId10" action="ppaction://hlinksldjump"/>
              </a:rPr>
              <a:t> </a:t>
            </a:r>
            <a:r>
              <a:rPr lang="en-US" altLang="zh-CN" sz="1800" dirty="0" err="1">
                <a:hlinkClick r:id="rId10" action="ppaction://hlinksldjump"/>
              </a:rPr>
              <a:t>Lashmanova申请以中立</a:t>
            </a:r>
            <a:r>
              <a:rPr lang="zh-CN" altLang="en-US" sz="1800" dirty="0">
                <a:hlinkClick r:id="rId10" action="ppaction://hlinksldjump"/>
              </a:rPr>
              <a:t>运动员</a:t>
            </a:r>
            <a:r>
              <a:rPr lang="en-US" altLang="zh-CN" sz="1800" dirty="0">
                <a:hlinkClick r:id="rId10" action="ppaction://hlinksldjump"/>
              </a:rPr>
              <a:t>身份参加2019国际田联世界锦标赛但被拒绝，因为她们都曾因兴奋剂违规被禁赛</a:t>
            </a:r>
            <a:endParaRPr lang="en-US" altLang="zh-CN" sz="1800" dirty="0"/>
          </a:p>
          <a:p>
            <a:r>
              <a:rPr lang="en-US" altLang="zh-CN" sz="1800" dirty="0"/>
              <a:t>10.</a:t>
            </a:r>
            <a:r>
              <a:rPr lang="en-US" altLang="zh-CN" sz="1800" dirty="0">
                <a:hlinkClick r:id="rId11" action="ppaction://hlinksldjump"/>
              </a:rPr>
              <a:t>反兴奋剂小组（ADHP）在听证会上驳回了国际冬季两项联盟(IBU)针对9名哈萨克斯坦运动员的指控，并撤销了他们的临时停赛决定</a:t>
            </a:r>
            <a:endParaRPr lang="en-US" altLang="zh-CN"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609600" y="1601168"/>
            <a:ext cx="11184294" cy="4525215"/>
          </a:xfrm>
        </p:spPr>
        <p:txBody>
          <a:bodyPr/>
          <a:lstStyle/>
          <a:p>
            <a:r>
              <a:rPr lang="zh-CN" altLang="en-US" sz="2400" dirty="0"/>
              <a:t>世界反兴奋剂机构(WADA)情报和调查部(I&amp;I)确定了有11名运动员与 </a:t>
            </a:r>
            <a:r>
              <a:rPr lang="en-US" altLang="zh-CN" sz="2400" dirty="0"/>
              <a:t>Operation Puerto </a:t>
            </a:r>
            <a:r>
              <a:rPr lang="zh-CN" altLang="en-US" sz="2400" dirty="0"/>
              <a:t>有关</a:t>
            </a:r>
            <a:endParaRPr lang="zh-CN" altLang="en-US" sz="2400" strike="sngStrike" dirty="0"/>
          </a:p>
          <a:p>
            <a:r>
              <a:rPr lang="zh-CN" altLang="en-US" sz="1400" u="sng" dirty="0">
                <a:solidFill>
                  <a:schemeClr val="accent1">
                    <a:lumMod val="50000"/>
                  </a:schemeClr>
                </a:solidFill>
              </a:rPr>
              <a:t>https://www.insidethegames.biz/articles/1084913/wada-11-athletes-operation-puerto-saga</a:t>
            </a:r>
          </a:p>
          <a:p>
            <a:pPr>
              <a:lnSpc>
                <a:spcPct val="110000"/>
              </a:lnSpc>
            </a:pPr>
            <a:r>
              <a:rPr lang="zh-CN" altLang="en-US" sz="1600" dirty="0"/>
              <a:t>WADA 2018年年度报告证实了WADA I&amp;I对这场旷日持久案件的调查于上月结束。</a:t>
            </a:r>
          </a:p>
          <a:p>
            <a:pPr>
              <a:lnSpc>
                <a:spcPct val="110000"/>
              </a:lnSpc>
            </a:pPr>
            <a:r>
              <a:rPr lang="zh-CN" altLang="en-US" sz="1600" dirty="0"/>
              <a:t>WADA小组已经从冷冻的血液和血浆袋中提取样本。这些血液袋是2006年在马德里的一次警察突袭行动后从 Eufemiano Fuentes 医生的诊所缴获的，目前正被存放在一个位于西班牙的经WADA认证的实验室中。</a:t>
            </a:r>
          </a:p>
          <a:p>
            <a:pPr>
              <a:lnSpc>
                <a:spcPct val="110000"/>
              </a:lnSpc>
            </a:pPr>
            <a:r>
              <a:rPr lang="zh-CN" altLang="en-US" sz="1600" dirty="0"/>
              <a:t>I&amp;I部门使用了一项“多阶段计划”，首先通过现有文件、警察搜查、马德里实验室的报告、专家访谈和媒体报道，确定可能与Eufemiano Fuentes 医生有联系的运动员。然后从疑似运动员身上提取样本，与DNA提取液进行比较。</a:t>
            </a:r>
          </a:p>
          <a:p>
            <a:pPr>
              <a:lnSpc>
                <a:spcPct val="110000"/>
              </a:lnSpc>
            </a:pPr>
            <a:r>
              <a:rPr lang="zh-CN" altLang="en-US" sz="1600" dirty="0"/>
              <a:t>“目前总共有11名运动员(10男1女)被确认为 Eufemiano Fuentes 医生的客户，”WADA的报告中写到，</a:t>
            </a:r>
            <a:r>
              <a:rPr lang="en-US" altLang="zh-CN" sz="1600" dirty="0"/>
              <a:t>“</a:t>
            </a:r>
            <a:r>
              <a:rPr lang="zh-CN" altLang="en-US" sz="1600" dirty="0"/>
              <a:t>然而，由于十年的追溯时效已过，因此运动员姓名不能再公之于众了。”</a:t>
            </a:r>
          </a:p>
          <a:p>
            <a:pPr>
              <a:lnSpc>
                <a:spcPct val="110000"/>
              </a:lnSpc>
            </a:pPr>
            <a:r>
              <a:rPr lang="zh-CN" altLang="en-US" sz="1600" dirty="0"/>
              <a:t>WADA称将继续就此案寻求一切可能的法律措施。</a:t>
            </a:r>
            <a:endParaRPr lang="en-US" altLang="zh-CN" sz="1600" dirty="0"/>
          </a:p>
          <a:p>
            <a:pPr>
              <a:lnSpc>
                <a:spcPct val="110000"/>
              </a:lnSpc>
            </a:pPr>
            <a:r>
              <a:rPr lang="zh-CN" altLang="en-US" sz="1600" dirty="0"/>
              <a:t>Eufemiano </a:t>
            </a:r>
            <a:r>
              <a:rPr lang="en-US" altLang="zh-CN" sz="1600" dirty="0"/>
              <a:t>Fuentes</a:t>
            </a:r>
            <a:r>
              <a:rPr lang="zh-CN" altLang="en-US" sz="1600" dirty="0"/>
              <a:t>本人被证实在他的诊所中为运动员实施兴奋剂违规行为提供便利，由于在当时西班牙并未对兴奋剂违规行为设定刑事处罚，所以他只受到了一年的禁止执业处罚。</a:t>
            </a:r>
            <a:endParaRPr lang="en-US" altLang="zh-CN" sz="1600" dirty="0"/>
          </a:p>
          <a:p>
            <a:pPr>
              <a:lnSpc>
                <a:spcPct val="110000"/>
              </a:lnSpc>
            </a:pPr>
            <a:endParaRPr lang="zh-CN" altLang="en-US" sz="1600" dirty="0"/>
          </a:p>
          <a:p>
            <a:endParaRPr lang="zh-CN" altLang="en-US" sz="2000" dirty="0"/>
          </a:p>
        </p:txBody>
      </p:sp>
      <p:sp>
        <p:nvSpPr>
          <p:cNvPr id="4" name="动作按钮: 后退或前一项 3">
            <a:hlinkClick r:id="rId2" action="ppaction://hlinksldjump"/>
          </p:cNvPr>
          <p:cNvSpPr/>
          <p:nvPr/>
        </p:nvSpPr>
        <p:spPr>
          <a:xfrm>
            <a:off x="11033760" y="859790"/>
            <a:ext cx="452120" cy="25336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600" dirty="0"/>
              <a:t>新闻速览</a:t>
            </a:r>
          </a:p>
        </p:txBody>
      </p:sp>
      <p:sp>
        <p:nvSpPr>
          <p:cNvPr id="3" name="内容占位符 2"/>
          <p:cNvSpPr>
            <a:spLocks noGrp="1"/>
          </p:cNvSpPr>
          <p:nvPr>
            <p:ph idx="1"/>
          </p:nvPr>
        </p:nvSpPr>
        <p:spPr/>
        <p:txBody>
          <a:bodyPr/>
          <a:lstStyle/>
          <a:p>
            <a:r>
              <a:rPr lang="zh-CN" altLang="en-US" sz="2400" dirty="0"/>
              <a:t>据指控称，俄罗斯移交给世界反兴奋剂机构（</a:t>
            </a:r>
            <a:r>
              <a:rPr lang="en-US" altLang="zh-CN" sz="2400" dirty="0"/>
              <a:t>WADA</a:t>
            </a:r>
            <a:r>
              <a:rPr lang="zh-CN" altLang="en-US" sz="2400" dirty="0"/>
              <a:t>）的实验室数据可能已经被篡改，如果被证实，俄罗斯反兴奋剂机构(RUSADA)可能会被再次禁赛</a:t>
            </a:r>
          </a:p>
          <a:p>
            <a:r>
              <a:rPr lang="zh-CN" altLang="en-US" sz="1400" u="sng" dirty="0">
                <a:solidFill>
                  <a:schemeClr val="accent1">
                    <a:lumMod val="50000"/>
                  </a:schemeClr>
                </a:solidFill>
              </a:rPr>
              <a:t>https://www.insidethegames.biz/articles/1084990/russia-facing-possible-suspension-wada</a:t>
            </a:r>
          </a:p>
          <a:p>
            <a:r>
              <a:rPr lang="zh-CN" altLang="en-US" sz="1800" dirty="0"/>
              <a:t>9月23日，有一份报告被提交给WADA执行委员会，指控称</a:t>
            </a:r>
            <a:r>
              <a:rPr lang="en-US" altLang="zh-CN" sz="1800" dirty="0"/>
              <a:t>WADA</a:t>
            </a:r>
            <a:r>
              <a:rPr lang="zh-CN" altLang="en-US" sz="1800" dirty="0"/>
              <a:t>从实验室设施中检索收集的数据信息可能已经被篡改。如果此事被证实，</a:t>
            </a:r>
            <a:r>
              <a:rPr lang="en-US" altLang="zh-CN" sz="1800" dirty="0"/>
              <a:t>WADA</a:t>
            </a:r>
            <a:r>
              <a:rPr lang="zh-CN" altLang="en-US" sz="1800" dirty="0"/>
              <a:t>可能会再次对</a:t>
            </a:r>
            <a:r>
              <a:rPr lang="en-US" altLang="zh-CN" sz="1800" dirty="0"/>
              <a:t>RUSADA</a:t>
            </a:r>
            <a:r>
              <a:rPr lang="zh-CN" altLang="en-US" sz="1800" dirty="0"/>
              <a:t>实施禁赛。</a:t>
            </a:r>
          </a:p>
          <a:p>
            <a:r>
              <a:rPr lang="zh-CN" altLang="en-US" sz="1800" dirty="0"/>
              <a:t>RUSADA副执行官Margarita Pakhnotskaya告诉俄罗斯官方通讯社</a:t>
            </a:r>
            <a:r>
              <a:rPr lang="en-US" altLang="zh-CN" sz="1800" dirty="0"/>
              <a:t>TASS</a:t>
            </a:r>
            <a:r>
              <a:rPr lang="zh-CN" altLang="en-US" sz="1800" dirty="0"/>
              <a:t>社：“这不是调查部门向WADA合规审查委员会提交的正式报告”。</a:t>
            </a:r>
          </a:p>
          <a:p>
            <a:r>
              <a:rPr lang="zh-CN" altLang="en-US" sz="1800" dirty="0"/>
              <a:t>Margarita Pakhnotskaya还声称，在东京举行的执行委员会会议上本不会讨论RUSADA的合规情况，但现在很有可能将成为重要议题。</a:t>
            </a:r>
          </a:p>
          <a:p>
            <a:r>
              <a:rPr lang="en-US" altLang="zh-CN" sz="1800" dirty="0"/>
              <a:t>WADA</a:t>
            </a:r>
            <a:r>
              <a:rPr lang="zh-CN" altLang="en-US" sz="1800" dirty="0"/>
              <a:t>认定不合规会给俄罗斯带来严重后果，甚至可能威胁到该国参加明年东京奥运会的资格。</a:t>
            </a:r>
          </a:p>
          <a:p>
            <a:r>
              <a:rPr lang="zh-CN" altLang="en-US" sz="1800" dirty="0"/>
              <a:t>在去年9月份恢复RUSADA资格时，WADA的合规审查委员会就警告说，如果发现RUSADA篡改实验室数据，它将对其实施尽可能严厉的制裁。</a:t>
            </a:r>
          </a:p>
          <a:p>
            <a:endParaRPr lang="zh-CN" altLang="en-US" sz="2000" dirty="0"/>
          </a:p>
        </p:txBody>
      </p:sp>
      <p:sp>
        <p:nvSpPr>
          <p:cNvPr id="4" name="动作按钮: 后退或前一项 3">
            <a:hlinkClick r:id="rId2" action="ppaction://hlinksldjump"/>
          </p:cNvPr>
          <p:cNvSpPr/>
          <p:nvPr/>
        </p:nvSpPr>
        <p:spPr>
          <a:xfrm>
            <a:off x="11033760" y="859790"/>
            <a:ext cx="452120" cy="25336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609600" y="1303988"/>
            <a:ext cx="10972800" cy="4525215"/>
          </a:xfrm>
        </p:spPr>
        <p:txBody>
          <a:bodyPr/>
          <a:lstStyle/>
          <a:p>
            <a:r>
              <a:rPr lang="zh-CN" altLang="en-US" sz="2400" dirty="0"/>
              <a:t>世界反兴奋剂机构(WADA)与日本Kyowa Kirin公司签署协议，正式合作保护纯洁体育</a:t>
            </a:r>
            <a:endParaRPr lang="en-US" altLang="zh-CN" sz="2400" dirty="0"/>
          </a:p>
          <a:p>
            <a:r>
              <a:rPr lang="zh-CN" altLang="en-US" sz="1400" u="sng" dirty="0">
                <a:solidFill>
                  <a:schemeClr val="accent1">
                    <a:lumMod val="50000"/>
                  </a:schemeClr>
                </a:solidFill>
              </a:rPr>
              <a:t>https://www.wada-ama.org/en/media/news/2019-09/wada-and-kyowa-kirin-co-sign-agreement-formalizing-collaboration-to-protect-clean</a:t>
            </a:r>
          </a:p>
          <a:p>
            <a:r>
              <a:rPr lang="zh-CN" altLang="en-US" sz="1800" dirty="0"/>
              <a:t>WADA于9月23日与日本主要制药公司Kyowa Kirin股份有限公司签署了一份谅解备忘录，该备忘录将确保Kyowa Kirin在发现任何可能导致在体育领域的滥用的化合物或物质时，会及时告知</a:t>
            </a:r>
            <a:r>
              <a:rPr lang="en-US" altLang="zh-CN" sz="1800" dirty="0"/>
              <a:t>WADA</a:t>
            </a:r>
            <a:r>
              <a:rPr lang="zh-CN" altLang="en-US" sz="1800" dirty="0"/>
              <a:t>。</a:t>
            </a:r>
          </a:p>
          <a:p>
            <a:r>
              <a:rPr lang="zh-CN" altLang="en-US" sz="1800" dirty="0"/>
              <a:t>该谅解备忘录是由WADA主席Craig Reedie和Kyowa Kirin总裁兼首席执行官Masashi Miyamoto在东京签署的，是该公司致力于支持WADA保护纯洁体育的一项承诺。因此，该公司已经建立了一个内部程序，以研究可以用来在体育领域获得不公平优势的化合物。</a:t>
            </a:r>
          </a:p>
          <a:p>
            <a:r>
              <a:rPr lang="zh-CN" altLang="en-US" sz="1800" dirty="0"/>
              <a:t>在签署协议后，Craig Reedie说：“WADA必须继续与世界各地领先的制药和医疗研究机构合作，例如Kyowa Kirin，这对双方利益发展均有利。我们与制药公司有着悠久的合作传统，这一伙伴关系将帮助WADA制定新的战略，以确定可能被滥用的物质。</a:t>
            </a:r>
          </a:p>
          <a:p>
            <a:r>
              <a:rPr lang="zh-CN" altLang="en-US" sz="1800" dirty="0"/>
              <a:t>体育运动中的兴奋剂问题在很大程度上是因为滥用了为适当治疗用途而开发的商业可用的物质以及新发现的化合物。无论是在教育、检测或调查领域，当我们调整自己的策略，了解这些新出现的化合物会对我们很有利。我要感谢Masashi Miyamoto和他的团队，感谢他们致力于支持WADA，支持我们打击那些企图滥用合法药物的人。“</a:t>
            </a:r>
            <a:endParaRPr lang="en-US" altLang="zh-CN" sz="1800" dirty="0"/>
          </a:p>
        </p:txBody>
      </p:sp>
      <p:sp>
        <p:nvSpPr>
          <p:cNvPr id="4" name="动作按钮: 后退或前一项 3">
            <a:hlinkClick r:id="rId2" action="ppaction://hlinksldjump"/>
          </p:cNvPr>
          <p:cNvSpPr/>
          <p:nvPr/>
        </p:nvSpPr>
        <p:spPr>
          <a:xfrm>
            <a:off x="11033760" y="859790"/>
            <a:ext cx="452120" cy="25336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609600" y="1270333"/>
            <a:ext cx="10972800" cy="4525215"/>
          </a:xfrm>
        </p:spPr>
        <p:txBody>
          <a:bodyPr/>
          <a:lstStyle/>
          <a:p>
            <a:r>
              <a:rPr lang="zh-CN" altLang="en-US" sz="2400" dirty="0"/>
              <a:t>国际田径联合会 (IAAF)第12次延长俄罗斯田径联合会的禁赛期，俄罗斯运动员只能以中立运动员的身份参加世界锦标赛</a:t>
            </a:r>
          </a:p>
          <a:p>
            <a:r>
              <a:rPr lang="zh-CN" altLang="en-US" sz="1400" u="sng" dirty="0">
                <a:solidFill>
                  <a:schemeClr val="accent1">
                    <a:lumMod val="50000"/>
                  </a:schemeClr>
                </a:solidFill>
              </a:rPr>
              <a:t>https://www.insidethegames.biz/articles/1085081/iaaf-extend-russian-suspension</a:t>
            </a:r>
            <a:endParaRPr lang="zh-CN" altLang="en-US" sz="1400" dirty="0"/>
          </a:p>
          <a:p>
            <a:r>
              <a:rPr lang="en-US" altLang="zh-CN" sz="1800" dirty="0"/>
              <a:t>IAAF</a:t>
            </a:r>
            <a:r>
              <a:rPr lang="zh-CN" altLang="en-US" sz="1800" dirty="0"/>
              <a:t>理事会在多哈举行的会议上决定维持对俄罗斯田径联合会的禁赛决定，这是人们意料之中的。</a:t>
            </a:r>
          </a:p>
          <a:p>
            <a:r>
              <a:rPr lang="en-US" altLang="zh-CN" sz="1800" dirty="0"/>
              <a:t>IAAF</a:t>
            </a:r>
            <a:r>
              <a:rPr lang="zh-CN" altLang="en-US" sz="1800" dirty="0"/>
              <a:t>主席Sebastian Coe表示，</a:t>
            </a:r>
            <a:r>
              <a:rPr lang="en-US" altLang="zh-CN" sz="1800" dirty="0"/>
              <a:t> IAAF</a:t>
            </a:r>
            <a:r>
              <a:rPr lang="zh-CN" altLang="en-US" sz="1800" dirty="0"/>
              <a:t>特别工作组对于俄罗斯田径联合会的禁赛建议“可能是我们得到的最强烈的建议”。在此之前有指控称，世界反兴奋剂机构(WADA)从莫斯科实验室获取的数据可能已经被俄罗斯篡改。</a:t>
            </a:r>
          </a:p>
          <a:p>
            <a:r>
              <a:rPr lang="zh-CN" altLang="en-US" sz="1800" dirty="0"/>
              <a:t>田径诚信委员会代表</a:t>
            </a:r>
            <a:r>
              <a:rPr lang="en-US" altLang="zh-CN" sz="1800" dirty="0"/>
              <a:t>IAAF</a:t>
            </a:r>
            <a:r>
              <a:rPr lang="zh-CN" altLang="en-US" sz="1800" dirty="0"/>
              <a:t>负责处理俄罗斯反兴奋剂案件的实验室数据审查。因为俄罗斯可能篡改了这些数据，这被认为是</a:t>
            </a:r>
            <a:r>
              <a:rPr lang="en-US" altLang="zh-CN" sz="1800" dirty="0"/>
              <a:t>IAAF</a:t>
            </a:r>
            <a:r>
              <a:rPr lang="zh-CN" altLang="en-US" sz="1800" dirty="0"/>
              <a:t>维持对俄罗斯田联禁赛的关键原因，此外，</a:t>
            </a:r>
            <a:r>
              <a:rPr lang="en-US" altLang="zh-CN" sz="1800" dirty="0"/>
              <a:t> IAAF</a:t>
            </a:r>
            <a:r>
              <a:rPr lang="zh-CN" altLang="en-US" sz="1800" dirty="0"/>
              <a:t>特别工作组主席Rune Andersen还强调了一个“反复出现的问题”，即俄罗斯已经被禁赛的运动员和教练还在继续积极参加比赛。</a:t>
            </a:r>
          </a:p>
          <a:p>
            <a:r>
              <a:rPr lang="zh-CN" altLang="en-US" sz="1800" dirty="0"/>
              <a:t>WADA在东京召开执行委员会会议后，称现在已经对俄罗斯反兴奋剂机构(RUSADA)启动了正式的合规程序审查。</a:t>
            </a:r>
          </a:p>
          <a:p>
            <a:r>
              <a:rPr lang="zh-CN" altLang="en-US" sz="1800" dirty="0"/>
              <a:t>如果俄罗斯蓄意篡改被证实，该国可能面临进一步制裁，包括可能被禁止参加明年在东京举行的奥运会。</a:t>
            </a:r>
          </a:p>
        </p:txBody>
      </p:sp>
      <p:sp>
        <p:nvSpPr>
          <p:cNvPr id="5" name="动作按钮: 后退或前一项 4">
            <a:hlinkClick r:id="rId2" action="ppaction://hlinksldjump"/>
          </p:cNvPr>
          <p:cNvSpPr/>
          <p:nvPr/>
        </p:nvSpPr>
        <p:spPr>
          <a:xfrm>
            <a:off x="11033760" y="859790"/>
            <a:ext cx="452120" cy="25336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p:txBody>
          <a:bodyPr/>
          <a:lstStyle/>
          <a:p>
            <a:r>
              <a:rPr lang="en-US" altLang="zh-CN" sz="2400" dirty="0"/>
              <a:t>USADA</a:t>
            </a:r>
            <a:r>
              <a:rPr lang="zh-CN" altLang="en-US" sz="2400" dirty="0"/>
              <a:t>决定撤销对美国田径运动员</a:t>
            </a:r>
            <a:r>
              <a:rPr lang="en-US" altLang="zh-CN" sz="2400" dirty="0"/>
              <a:t>Christian Coleman</a:t>
            </a:r>
            <a:r>
              <a:rPr lang="zh-CN" altLang="en-US" sz="2400" dirty="0"/>
              <a:t>因行踪信息填报失败导致兴奋剂违规的指控</a:t>
            </a:r>
            <a:endParaRPr lang="en-US" altLang="zh-CN" sz="2400" dirty="0"/>
          </a:p>
          <a:p>
            <a:r>
              <a:rPr lang="en-US" altLang="zh-CN" sz="1400" u="sng" dirty="0">
                <a:solidFill>
                  <a:schemeClr val="accent1">
                    <a:lumMod val="50000"/>
                  </a:schemeClr>
                </a:solidFill>
                <a:hlinkClick r:id="rId2"/>
              </a:rPr>
              <a:t>https://www.usada.org/sanction/whereabouts-violation-case-against-christian-coleman-withdrawn/</a:t>
            </a:r>
            <a:endParaRPr lang="en-US" altLang="zh-CN" sz="1400" u="sng" dirty="0">
              <a:solidFill>
                <a:schemeClr val="accent1">
                  <a:lumMod val="50000"/>
                </a:schemeClr>
              </a:solidFill>
            </a:endParaRPr>
          </a:p>
          <a:p>
            <a:r>
              <a:rPr lang="en-US" altLang="zh-CN" sz="1800" dirty="0"/>
              <a:t>2019</a:t>
            </a:r>
            <a:r>
              <a:rPr lang="zh-CN" altLang="en-US" sz="1800" dirty="0"/>
              <a:t>年</a:t>
            </a:r>
            <a:r>
              <a:rPr lang="en-US" altLang="zh-CN" sz="1800" dirty="0"/>
              <a:t>9</a:t>
            </a:r>
            <a:r>
              <a:rPr lang="zh-CN" altLang="en-US" sz="1800" dirty="0"/>
              <a:t>月</a:t>
            </a:r>
            <a:r>
              <a:rPr lang="en-US" altLang="zh-CN" sz="1800" dirty="0"/>
              <a:t>2</a:t>
            </a:r>
            <a:r>
              <a:rPr lang="zh-CN" altLang="en-US" sz="1800" dirty="0"/>
              <a:t>日，</a:t>
            </a:r>
            <a:r>
              <a:rPr lang="en-US" altLang="zh-CN" sz="1800" dirty="0"/>
              <a:t>USADA</a:t>
            </a:r>
            <a:r>
              <a:rPr lang="zh-CN" altLang="en-US" sz="1800" dirty="0"/>
              <a:t>决定撤销对美国田径运动员</a:t>
            </a:r>
            <a:r>
              <a:rPr lang="en-US" altLang="zh-CN" sz="1800" dirty="0"/>
              <a:t>Christian Coleman</a:t>
            </a:r>
            <a:r>
              <a:rPr lang="zh-CN" altLang="en-US" sz="1800" dirty="0"/>
              <a:t>因行踪信息填报失败导致兴奋剂违规的指控。</a:t>
            </a:r>
            <a:endParaRPr lang="en-US" altLang="zh-CN" sz="1800" dirty="0"/>
          </a:p>
          <a:p>
            <a:r>
              <a:rPr lang="zh-CN" altLang="en-US" sz="1800" dirty="0"/>
              <a:t> </a:t>
            </a:r>
            <a:r>
              <a:rPr lang="en-US" altLang="zh-CN" sz="1800" dirty="0"/>
              <a:t>2018</a:t>
            </a:r>
            <a:r>
              <a:rPr lang="zh-CN" altLang="en-US" sz="1800" dirty="0"/>
              <a:t>年至</a:t>
            </a:r>
            <a:r>
              <a:rPr lang="en-US" altLang="zh-CN" sz="1800" dirty="0"/>
              <a:t>2019</a:t>
            </a:r>
            <a:r>
              <a:rPr lang="zh-CN" altLang="en-US" sz="1800" dirty="0"/>
              <a:t>年间，</a:t>
            </a:r>
            <a:r>
              <a:rPr lang="en-US" altLang="zh-CN" sz="1800" dirty="0"/>
              <a:t>Coleman</a:t>
            </a:r>
            <a:r>
              <a:rPr lang="zh-CN" altLang="en-US" sz="1800" dirty="0"/>
              <a:t>有三次行踪信息填报失败，分别发生于</a:t>
            </a:r>
            <a:r>
              <a:rPr lang="en-US" altLang="zh-CN" sz="1800" dirty="0"/>
              <a:t>2018</a:t>
            </a:r>
            <a:r>
              <a:rPr lang="zh-CN" altLang="en-US" sz="1800" dirty="0"/>
              <a:t>年</a:t>
            </a:r>
            <a:r>
              <a:rPr lang="en-US" altLang="zh-CN" sz="1800" dirty="0"/>
              <a:t>6</a:t>
            </a:r>
            <a:r>
              <a:rPr lang="zh-CN" altLang="en-US" sz="1800" dirty="0"/>
              <a:t>月</a:t>
            </a:r>
            <a:r>
              <a:rPr lang="en-US" altLang="zh-CN" sz="1800" dirty="0"/>
              <a:t>6</a:t>
            </a:r>
            <a:r>
              <a:rPr lang="zh-CN" altLang="en-US" sz="1800" dirty="0"/>
              <a:t>日、</a:t>
            </a:r>
            <a:r>
              <a:rPr lang="en-US" altLang="zh-CN" sz="1800" dirty="0"/>
              <a:t>2019</a:t>
            </a:r>
            <a:r>
              <a:rPr lang="zh-CN" altLang="en-US" sz="1800" dirty="0"/>
              <a:t>年</a:t>
            </a:r>
            <a:r>
              <a:rPr lang="en-US" altLang="zh-CN" sz="1800" dirty="0"/>
              <a:t>1</a:t>
            </a:r>
            <a:r>
              <a:rPr lang="zh-CN" altLang="en-US" sz="1800" dirty="0"/>
              <a:t>月</a:t>
            </a:r>
            <a:r>
              <a:rPr lang="en-US" altLang="zh-CN" sz="1800" dirty="0"/>
              <a:t>16</a:t>
            </a:r>
            <a:r>
              <a:rPr lang="zh-CN" altLang="en-US" sz="1800" dirty="0"/>
              <a:t>日和</a:t>
            </a:r>
            <a:r>
              <a:rPr lang="en-US" altLang="zh-CN" sz="1800" dirty="0"/>
              <a:t>2019</a:t>
            </a:r>
            <a:r>
              <a:rPr lang="zh-CN" altLang="en-US" sz="1800" dirty="0"/>
              <a:t>年</a:t>
            </a:r>
            <a:r>
              <a:rPr lang="en-US" altLang="zh-CN" sz="1800" dirty="0"/>
              <a:t>4</a:t>
            </a:r>
            <a:r>
              <a:rPr lang="zh-CN" altLang="en-US" sz="1800" dirty="0"/>
              <a:t>月</a:t>
            </a:r>
            <a:r>
              <a:rPr lang="en-US" altLang="zh-CN" sz="1800" dirty="0"/>
              <a:t>26</a:t>
            </a:r>
            <a:r>
              <a:rPr lang="zh-CN" altLang="en-US" sz="1800" dirty="0"/>
              <a:t>日。基于此三次行踪信息填报失败，</a:t>
            </a:r>
            <a:r>
              <a:rPr lang="en-US" altLang="zh-CN" sz="1800" dirty="0"/>
              <a:t>USADA</a:t>
            </a:r>
            <a:r>
              <a:rPr lang="zh-CN" altLang="en-US" sz="1800" dirty="0"/>
              <a:t>提出了对</a:t>
            </a:r>
            <a:r>
              <a:rPr lang="en-US" altLang="zh-CN" sz="1800" dirty="0"/>
              <a:t>Coleman</a:t>
            </a:r>
            <a:r>
              <a:rPr lang="zh-CN" altLang="en-US" sz="1800" dirty="0"/>
              <a:t>的兴奋剂违规指控。</a:t>
            </a:r>
            <a:endParaRPr lang="en-US" altLang="zh-CN" sz="1800" dirty="0"/>
          </a:p>
          <a:p>
            <a:r>
              <a:rPr lang="zh-CN" altLang="en-US" sz="1800" dirty="0"/>
              <a:t>但是，根据</a:t>
            </a:r>
            <a:r>
              <a:rPr lang="en-US" altLang="zh-CN" sz="1800" dirty="0"/>
              <a:t>ISTI</a:t>
            </a:r>
            <a:r>
              <a:rPr lang="zh-CN" altLang="en-US" sz="1800" dirty="0"/>
              <a:t>中的条款释义，行踪信息填报失败应被追溯到发生季度的第一天。</a:t>
            </a:r>
            <a:r>
              <a:rPr lang="en-US" altLang="zh-CN" sz="1800" dirty="0"/>
              <a:t>Coleman</a:t>
            </a:r>
            <a:r>
              <a:rPr lang="zh-CN" altLang="en-US" sz="1800" dirty="0"/>
              <a:t>主张，其发生于</a:t>
            </a:r>
            <a:r>
              <a:rPr lang="en-US" altLang="zh-CN" sz="1800" dirty="0"/>
              <a:t>2018</a:t>
            </a:r>
            <a:r>
              <a:rPr lang="zh-CN" altLang="en-US" sz="1800" dirty="0"/>
              <a:t>年</a:t>
            </a:r>
            <a:r>
              <a:rPr lang="en-US" altLang="zh-CN" sz="1800" dirty="0"/>
              <a:t>6</a:t>
            </a:r>
            <a:r>
              <a:rPr lang="zh-CN" altLang="en-US" sz="1800" dirty="0"/>
              <a:t>月</a:t>
            </a:r>
            <a:r>
              <a:rPr lang="en-US" altLang="zh-CN" sz="1800" dirty="0"/>
              <a:t>6</a:t>
            </a:r>
            <a:r>
              <a:rPr lang="zh-CN" altLang="en-US" sz="1800" dirty="0"/>
              <a:t>日的行踪信息填报失败应被追溯到</a:t>
            </a:r>
            <a:r>
              <a:rPr lang="en-US" altLang="zh-CN" sz="1800" dirty="0"/>
              <a:t>2018</a:t>
            </a:r>
            <a:r>
              <a:rPr lang="zh-CN" altLang="en-US" sz="1800" dirty="0"/>
              <a:t>年</a:t>
            </a:r>
            <a:r>
              <a:rPr lang="en-US" altLang="zh-CN" sz="1800" dirty="0"/>
              <a:t>4</a:t>
            </a:r>
            <a:r>
              <a:rPr lang="zh-CN" altLang="en-US" sz="1800" dirty="0"/>
              <a:t>月</a:t>
            </a:r>
            <a:r>
              <a:rPr lang="en-US" altLang="zh-CN" sz="1800" dirty="0"/>
              <a:t>1</a:t>
            </a:r>
            <a:r>
              <a:rPr lang="zh-CN" altLang="en-US" sz="1800" dirty="0"/>
              <a:t>日，该日期距离他最近的一次的行踪信息填报失败（</a:t>
            </a:r>
            <a:r>
              <a:rPr lang="en-US" altLang="zh-CN" sz="1800" dirty="0"/>
              <a:t>2019</a:t>
            </a:r>
            <a:r>
              <a:rPr lang="zh-CN" altLang="en-US" sz="1800" dirty="0"/>
              <a:t>年</a:t>
            </a:r>
            <a:r>
              <a:rPr lang="en-US" altLang="zh-CN" sz="1800" dirty="0"/>
              <a:t>4</a:t>
            </a:r>
            <a:r>
              <a:rPr lang="zh-CN" altLang="en-US" sz="1800" dirty="0"/>
              <a:t>月</a:t>
            </a:r>
            <a:r>
              <a:rPr lang="en-US" altLang="zh-CN" sz="1800" dirty="0"/>
              <a:t>26</a:t>
            </a:r>
            <a:r>
              <a:rPr lang="zh-CN" altLang="en-US" sz="1800" dirty="0"/>
              <a:t>日）已逾</a:t>
            </a:r>
            <a:r>
              <a:rPr lang="en-US" altLang="zh-CN" sz="1800" dirty="0"/>
              <a:t>12</a:t>
            </a:r>
            <a:r>
              <a:rPr lang="zh-CN" altLang="en-US" sz="1800" dirty="0"/>
              <a:t>个月。</a:t>
            </a:r>
          </a:p>
          <a:p>
            <a:r>
              <a:rPr lang="zh-CN" altLang="en-US" sz="1800" dirty="0"/>
              <a:t>就</a:t>
            </a:r>
            <a:r>
              <a:rPr lang="en-US" altLang="zh-CN" sz="1800" dirty="0"/>
              <a:t>ISTI</a:t>
            </a:r>
            <a:r>
              <a:rPr lang="zh-CN" altLang="en-US" sz="1800" dirty="0"/>
              <a:t>中的条款释义和</a:t>
            </a:r>
            <a:r>
              <a:rPr lang="en-US" altLang="zh-CN" sz="1800" dirty="0"/>
              <a:t>Coleman</a:t>
            </a:r>
            <a:r>
              <a:rPr lang="zh-CN" altLang="en-US" sz="1800" dirty="0"/>
              <a:t>的上述主张，</a:t>
            </a:r>
            <a:r>
              <a:rPr lang="en-US" altLang="zh-CN" sz="1800" dirty="0"/>
              <a:t>USADA</a:t>
            </a:r>
            <a:r>
              <a:rPr lang="zh-CN" altLang="en-US" sz="1800" dirty="0"/>
              <a:t>要求</a:t>
            </a:r>
            <a:r>
              <a:rPr lang="en-US" altLang="zh-CN" sz="1800" dirty="0"/>
              <a:t>WADA</a:t>
            </a:r>
            <a:r>
              <a:rPr lang="zh-CN" altLang="en-US" sz="1800" dirty="0"/>
              <a:t>作出正式的解释。</a:t>
            </a:r>
            <a:r>
              <a:rPr lang="en-US" altLang="zh-CN" sz="1800" dirty="0"/>
              <a:t>USADA</a:t>
            </a:r>
            <a:r>
              <a:rPr lang="zh-CN" altLang="en-US" sz="1800" dirty="0"/>
              <a:t>于</a:t>
            </a:r>
            <a:r>
              <a:rPr lang="en-US" altLang="zh-CN" sz="1800" dirty="0"/>
              <a:t>2019</a:t>
            </a:r>
            <a:r>
              <a:rPr lang="zh-CN" altLang="en-US" sz="1800" dirty="0"/>
              <a:t>年</a:t>
            </a:r>
            <a:r>
              <a:rPr lang="en-US" altLang="zh-CN" sz="1800" dirty="0"/>
              <a:t>8</a:t>
            </a:r>
            <a:r>
              <a:rPr lang="zh-CN" altLang="en-US" sz="1800" dirty="0"/>
              <a:t>月</a:t>
            </a:r>
            <a:r>
              <a:rPr lang="en-US" altLang="zh-CN" sz="1800" dirty="0"/>
              <a:t>30</a:t>
            </a:r>
            <a:r>
              <a:rPr lang="zh-CN" altLang="en-US" sz="1800" dirty="0"/>
              <a:t>日收到了</a:t>
            </a:r>
            <a:r>
              <a:rPr lang="en-US" altLang="zh-CN" sz="1800" dirty="0"/>
              <a:t>WADA</a:t>
            </a:r>
            <a:r>
              <a:rPr lang="zh-CN" altLang="en-US" sz="1800" dirty="0"/>
              <a:t>的解释，指出了发生于</a:t>
            </a:r>
            <a:r>
              <a:rPr lang="en-US" altLang="zh-CN" sz="1800" dirty="0"/>
              <a:t>2018</a:t>
            </a:r>
            <a:r>
              <a:rPr lang="zh-CN" altLang="en-US" sz="1800" dirty="0"/>
              <a:t>年</a:t>
            </a:r>
            <a:r>
              <a:rPr lang="en-US" altLang="zh-CN" sz="1800" dirty="0"/>
              <a:t>6</a:t>
            </a:r>
            <a:r>
              <a:rPr lang="zh-CN" altLang="en-US" sz="1800" dirty="0"/>
              <a:t>月</a:t>
            </a:r>
            <a:r>
              <a:rPr lang="en-US" altLang="zh-CN" sz="1800" dirty="0"/>
              <a:t>6</a:t>
            </a:r>
            <a:r>
              <a:rPr lang="zh-CN" altLang="en-US" sz="1800" dirty="0"/>
              <a:t>日的行踪信息填报失败应被追溯到</a:t>
            </a:r>
            <a:r>
              <a:rPr lang="en-US" altLang="zh-CN" sz="1800" dirty="0"/>
              <a:t>2018</a:t>
            </a:r>
            <a:r>
              <a:rPr lang="zh-CN" altLang="en-US" sz="1800" dirty="0"/>
              <a:t>年</a:t>
            </a:r>
            <a:r>
              <a:rPr lang="en-US" altLang="zh-CN" sz="1800" dirty="0"/>
              <a:t>4</a:t>
            </a:r>
            <a:r>
              <a:rPr lang="zh-CN" altLang="en-US" sz="1800" dirty="0"/>
              <a:t>月</a:t>
            </a:r>
            <a:r>
              <a:rPr lang="en-US" altLang="zh-CN" sz="1800" dirty="0"/>
              <a:t>1</a:t>
            </a:r>
            <a:r>
              <a:rPr lang="zh-CN" altLang="en-US" sz="1800" dirty="0"/>
              <a:t>日。</a:t>
            </a:r>
            <a:endParaRPr lang="en-US" altLang="zh-CN" sz="1800" dirty="0"/>
          </a:p>
          <a:p>
            <a:r>
              <a:rPr lang="zh-CN" altLang="en-US" sz="1800" dirty="0"/>
              <a:t>基于</a:t>
            </a:r>
            <a:r>
              <a:rPr lang="en-US" altLang="zh-CN" sz="1800" dirty="0"/>
              <a:t>WADA</a:t>
            </a:r>
            <a:r>
              <a:rPr lang="zh-CN" altLang="en-US" sz="1800" dirty="0"/>
              <a:t>作出的上述解释， </a:t>
            </a:r>
            <a:r>
              <a:rPr lang="en-US" altLang="zh-CN" sz="1800" dirty="0"/>
              <a:t>USADA</a:t>
            </a:r>
            <a:r>
              <a:rPr lang="zh-CN" altLang="en-US" sz="1800" dirty="0"/>
              <a:t>认为</a:t>
            </a:r>
            <a:r>
              <a:rPr lang="en-US" altLang="zh-CN" sz="1800" dirty="0"/>
              <a:t>Coleman</a:t>
            </a:r>
            <a:r>
              <a:rPr lang="zh-CN" altLang="en-US" sz="1800" dirty="0"/>
              <a:t>在</a:t>
            </a:r>
            <a:r>
              <a:rPr lang="en-US" altLang="zh-CN" sz="1800" dirty="0"/>
              <a:t>12</a:t>
            </a:r>
            <a:r>
              <a:rPr lang="zh-CN" altLang="en-US" sz="1800" dirty="0"/>
              <a:t>个月内未发生三次行踪信息填报失败。所以，</a:t>
            </a:r>
            <a:r>
              <a:rPr lang="en-US" altLang="zh-CN" sz="1800" dirty="0"/>
              <a:t>USADA</a:t>
            </a:r>
            <a:r>
              <a:rPr lang="zh-CN" altLang="en-US" sz="1800" dirty="0"/>
              <a:t>撤销了对</a:t>
            </a:r>
            <a:r>
              <a:rPr lang="en-US" altLang="zh-CN" sz="1800" dirty="0"/>
              <a:t>Coleman</a:t>
            </a:r>
            <a:r>
              <a:rPr lang="zh-CN" altLang="en-US" sz="1800" dirty="0"/>
              <a:t>的兴奋剂违规指控。</a:t>
            </a:r>
            <a:endParaRPr lang="en-US" altLang="zh-CN" sz="1800" dirty="0"/>
          </a:p>
          <a:p>
            <a:endParaRPr lang="zh-CN" altLang="en-US" sz="2400" b="1" dirty="0"/>
          </a:p>
        </p:txBody>
      </p:sp>
      <p:sp>
        <p:nvSpPr>
          <p:cNvPr id="5" name="动作按钮: 后退或前一项 4">
            <a:hlinkClick r:id="rId3" action="ppaction://hlinksldjump"/>
          </p:cNvPr>
          <p:cNvSpPr/>
          <p:nvPr/>
        </p:nvSpPr>
        <p:spPr>
          <a:xfrm>
            <a:off x="11033760" y="859790"/>
            <a:ext cx="452120" cy="25336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898016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a:t>
            </a:r>
          </a:p>
        </p:txBody>
      </p:sp>
      <p:sp>
        <p:nvSpPr>
          <p:cNvPr id="3" name="内容占位符 2"/>
          <p:cNvSpPr>
            <a:spLocks noGrp="1"/>
          </p:cNvSpPr>
          <p:nvPr>
            <p:ph idx="1"/>
          </p:nvPr>
        </p:nvSpPr>
        <p:spPr/>
        <p:txBody>
          <a:bodyPr/>
          <a:lstStyle/>
          <a:p>
            <a:r>
              <a:rPr lang="zh-CN" altLang="en-US" dirty="0"/>
              <a:t>Veronica Campbell Brown诉牙买加田径管理协会（JAAA）和国际田径联合会（IAAF）</a:t>
            </a:r>
          </a:p>
          <a:p>
            <a:endParaRPr lang="zh-CN" altLang="en-US" dirty="0"/>
          </a:p>
          <a:p>
            <a:r>
              <a:rPr lang="zh-CN" altLang="en-US" dirty="0"/>
              <a:t>CAS 2014</a:t>
            </a:r>
            <a:r>
              <a:rPr lang="en-US" altLang="zh-CN" dirty="0"/>
              <a:t>/</a:t>
            </a:r>
            <a:r>
              <a:rPr lang="zh-CN" altLang="en-US" dirty="0"/>
              <a:t>A</a:t>
            </a:r>
            <a:r>
              <a:rPr lang="en-US" altLang="zh-CN" dirty="0"/>
              <a:t>/</a:t>
            </a:r>
            <a:r>
              <a:rPr lang="zh-CN" altLang="en-US" dirty="0"/>
              <a:t>3487 </a:t>
            </a:r>
          </a:p>
        </p:txBody>
      </p:sp>
    </p:spTree>
    <p:extLst>
      <p:ext uri="{BB962C8B-B14F-4D97-AF65-F5344CB8AC3E}">
        <p14:creationId xmlns:p14="http://schemas.microsoft.com/office/powerpoint/2010/main" val="42489211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经典案例分析——基本概况</a:t>
            </a:r>
          </a:p>
        </p:txBody>
      </p:sp>
      <p:sp>
        <p:nvSpPr>
          <p:cNvPr id="3" name="内容占位符 2"/>
          <p:cNvSpPr>
            <a:spLocks noGrp="1"/>
          </p:cNvSpPr>
          <p:nvPr>
            <p:ph idx="1"/>
          </p:nvPr>
        </p:nvSpPr>
        <p:spPr/>
        <p:txBody>
          <a:bodyPr/>
          <a:lstStyle/>
          <a:p>
            <a:r>
              <a:rPr lang="zh-CN" altLang="en-US" sz="2800" b="1" dirty="0"/>
              <a:t>上诉人</a:t>
            </a:r>
          </a:p>
          <a:p>
            <a:r>
              <a:rPr lang="zh-CN" altLang="en-US" sz="2400" dirty="0"/>
              <a:t>Veronica Campbell Brown（以下简称“运动员”或“上诉人”）是牙买加籍的田径运动员。她曾是200米短跑的奥运冠军，100米和200米短跑项目的世界冠军。</a:t>
            </a:r>
          </a:p>
          <a:p>
            <a:endParaRPr lang="zh-CN" altLang="en-US" sz="2800" dirty="0"/>
          </a:p>
          <a:p>
            <a:r>
              <a:rPr lang="zh-CN" altLang="en-US" sz="2800" b="1" dirty="0"/>
              <a:t>被上诉人</a:t>
            </a:r>
          </a:p>
          <a:p>
            <a:r>
              <a:rPr lang="zh-CN" altLang="en-US" sz="2400" dirty="0"/>
              <a:t>1.牙买加田径运动管理协会（以下简称“JAAA”或“被上诉人”）是牙买加田径运动的国家官方管理机构。</a:t>
            </a:r>
          </a:p>
          <a:p>
            <a:r>
              <a:rPr lang="zh-CN" altLang="en-US" sz="2400" dirty="0"/>
              <a:t>2.国际田联是国际奥委会认可的国际田径运动管理机构。它的总部设在摩纳哥。</a:t>
            </a:r>
          </a:p>
        </p:txBody>
      </p:sp>
    </p:spTree>
    <p:extLst>
      <p:ext uri="{BB962C8B-B14F-4D97-AF65-F5344CB8AC3E}">
        <p14:creationId xmlns:p14="http://schemas.microsoft.com/office/powerpoint/2010/main" val="3230839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经典案例分析——基本概况</a:t>
            </a:r>
          </a:p>
        </p:txBody>
      </p:sp>
      <p:sp>
        <p:nvSpPr>
          <p:cNvPr id="3" name="内容占位符 2"/>
          <p:cNvSpPr>
            <a:spLocks noGrp="1"/>
          </p:cNvSpPr>
          <p:nvPr>
            <p:ph idx="1"/>
          </p:nvPr>
        </p:nvSpPr>
        <p:spPr/>
        <p:txBody>
          <a:bodyPr/>
          <a:lstStyle/>
          <a:p>
            <a:r>
              <a:rPr lang="zh-CN" altLang="en-US" sz="2400" b="1" dirty="0"/>
              <a:t>背景</a:t>
            </a:r>
            <a:endParaRPr lang="zh-CN" altLang="en-US" sz="2400" dirty="0"/>
          </a:p>
          <a:p>
            <a:r>
              <a:rPr lang="zh-CN" altLang="en-US" sz="2400" dirty="0"/>
              <a:t>2013年5月4日，运动员参加了在牙买加金斯敦国家体育场举行的牙买加邀请赛。牙买加反兴奋剂委员会（JADCO）是牙买加的国家反兴奋剂组织，被WADA和JAAA所认可。JADCO被国际田联聘请为此次赛事的样本采集机构。</a:t>
            </a:r>
          </a:p>
          <a:p>
            <a:r>
              <a:rPr lang="zh-CN" altLang="en-US" sz="2400" dirty="0"/>
              <a:t>上诉人参加了比赛，并在女子100米赛跑中获胜。比赛结束后，上诉人在一名来自牙买加反兴奋剂委员会的工作人员陪同下前往体育场的兴奋剂检查区进行采样。</a:t>
            </a:r>
          </a:p>
          <a:p>
            <a:r>
              <a:rPr lang="zh-CN" altLang="en-US" sz="2400" dirty="0"/>
              <a:t>运动员在第一次提供样本时，其尿样体积</a:t>
            </a:r>
            <a:r>
              <a:rPr lang="en-US" altLang="zh-CN" sz="2400" dirty="0"/>
              <a:t>/</a:t>
            </a:r>
            <a:r>
              <a:rPr lang="zh-CN" altLang="en-US" sz="2400" dirty="0"/>
              <a:t>样本数量不够，即“部分样本”。</a:t>
            </a:r>
          </a:p>
          <a:p>
            <a:endParaRPr lang="zh-CN" altLang="en-US" sz="2400" dirty="0"/>
          </a:p>
        </p:txBody>
      </p:sp>
    </p:spTree>
    <p:extLst>
      <p:ext uri="{BB962C8B-B14F-4D97-AF65-F5344CB8AC3E}">
        <p14:creationId xmlns:p14="http://schemas.microsoft.com/office/powerpoint/2010/main" val="40006736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经典案例分析——基本概况</a:t>
            </a:r>
          </a:p>
        </p:txBody>
      </p:sp>
      <p:sp>
        <p:nvSpPr>
          <p:cNvPr id="3" name="内容占位符 2"/>
          <p:cNvSpPr>
            <a:spLocks noGrp="1"/>
          </p:cNvSpPr>
          <p:nvPr>
            <p:ph idx="1"/>
          </p:nvPr>
        </p:nvSpPr>
        <p:spPr/>
        <p:txBody>
          <a:bodyPr/>
          <a:lstStyle/>
          <a:p>
            <a:r>
              <a:rPr lang="zh-CN" altLang="en-US" sz="2400" dirty="0"/>
              <a:t>依据</a:t>
            </a:r>
            <a:r>
              <a:rPr lang="en-US" altLang="zh-CN" sz="2400" dirty="0"/>
              <a:t>《</a:t>
            </a:r>
            <a:r>
              <a:rPr lang="zh-CN" altLang="en-US" sz="2400" dirty="0"/>
              <a:t>2011年国际田联反兴奋剂条例</a:t>
            </a:r>
            <a:r>
              <a:rPr lang="en-US" altLang="zh-CN" sz="2400" dirty="0"/>
              <a:t>》</a:t>
            </a:r>
            <a:r>
              <a:rPr lang="zh-CN" altLang="en-US" sz="2400" dirty="0"/>
              <a:t>以及世界反兴奋剂机构</a:t>
            </a:r>
            <a:r>
              <a:rPr lang="en-US" altLang="zh-CN" sz="2400" dirty="0"/>
              <a:t>《</a:t>
            </a:r>
            <a:r>
              <a:rPr lang="zh-CN" altLang="en-US" sz="2400" dirty="0"/>
              <a:t>检查国际标准</a:t>
            </a:r>
            <a:r>
              <a:rPr lang="en-US" altLang="zh-CN" sz="2400" dirty="0"/>
              <a:t>》</a:t>
            </a:r>
            <a:r>
              <a:rPr lang="zh-CN" altLang="en-US" sz="2400" dirty="0"/>
              <a:t>规定，提供部分样本的运动员必须选择特殊的样本采集设备。这种情况下，兴奋剂检查官应指示运动员打开相关容器，将部分样本倒入容器中并将之密封。然后，兴奋剂检查官应在运动员的监督下验证容器是否已正确密封。在等待运动员第二次提供样本期间，运动员应被持续地观察，同时应补充水分。一旦运动员能够提供更多的尿液样本，就应向运动员提供一个新的容器，并指示运动员将样本提供到该容器中。一旦收集到足够的尿液，兴奋剂检查官和运动员应检查装有部分样本容器上封条的完整性，对于该封条上的任何不合规之处都应予以记录。然后，兴奋剂检查官应指示运动员打开容器上的封条，并合并样本。</a:t>
            </a:r>
          </a:p>
          <a:p>
            <a:endParaRPr lang="zh-CN" altLang="en-US" sz="2400" dirty="0"/>
          </a:p>
        </p:txBody>
      </p:sp>
    </p:spTree>
    <p:extLst>
      <p:ext uri="{BB962C8B-B14F-4D97-AF65-F5344CB8AC3E}">
        <p14:creationId xmlns:p14="http://schemas.microsoft.com/office/powerpoint/2010/main" val="4037412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经典案例分析——基本概况</a:t>
            </a:r>
          </a:p>
        </p:txBody>
      </p:sp>
      <p:sp>
        <p:nvSpPr>
          <p:cNvPr id="3" name="内容占位符 2"/>
          <p:cNvSpPr>
            <a:spLocks noGrp="1"/>
          </p:cNvSpPr>
          <p:nvPr>
            <p:ph idx="1"/>
          </p:nvPr>
        </p:nvSpPr>
        <p:spPr/>
        <p:txBody>
          <a:bodyPr/>
          <a:lstStyle/>
          <a:p>
            <a:r>
              <a:rPr lang="zh-CN" altLang="en-US" sz="2400" dirty="0"/>
              <a:t>在本案中，兴奋剂检查官没有遵守这些程序。相反，在兴奋剂检查官的监督和指导下，运动员拿着她盖上盖的（但未密封）装了部分样本的容器前往兴奋剂检查区内的等候室。当时，等候室里还有其他几名运动员和兴奋剂检查官在场。运动员把样本放在地板上，与此同时，喝了很多水和运动饮料，并做各种运动，以产生更多的尿液。</a:t>
            </a:r>
          </a:p>
          <a:p>
            <a:r>
              <a:rPr lang="zh-CN" altLang="en-US" sz="2400" dirty="0"/>
              <a:t>当运动员感到能够产生更多的尿液时（大约一个小时后），兴奋剂检查官陪同她到厕所。这次，她收集了足够的尿液，与前面提供的部分样本合并在一起满足了样本采集数量的要求。收集了160ml尿液后，运动员被指示取出两个瓶子，然后把她的尿液分装到两个瓶子里。</a:t>
            </a:r>
          </a:p>
        </p:txBody>
      </p:sp>
    </p:spTree>
    <p:extLst>
      <p:ext uri="{BB962C8B-B14F-4D97-AF65-F5344CB8AC3E}">
        <p14:creationId xmlns:p14="http://schemas.microsoft.com/office/powerpoint/2010/main" val="2058345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反兴奋剂新闻目录</a:t>
            </a:r>
          </a:p>
        </p:txBody>
      </p:sp>
      <p:sp>
        <p:nvSpPr>
          <p:cNvPr id="3" name="内容占位符 2"/>
          <p:cNvSpPr>
            <a:spLocks noGrp="1"/>
          </p:cNvSpPr>
          <p:nvPr>
            <p:ph idx="1"/>
          </p:nvPr>
        </p:nvSpPr>
        <p:spPr/>
        <p:txBody>
          <a:bodyPr/>
          <a:lstStyle/>
          <a:p>
            <a:r>
              <a:rPr lang="en-US" altLang="zh-CN" sz="1800" dirty="0"/>
              <a:t>11.</a:t>
            </a:r>
            <a:r>
              <a:rPr lang="en-US" altLang="zh-CN" sz="1800" dirty="0">
                <a:hlinkClick r:id="rId2" action="ppaction://hlinksldjump">
                  <a:extLst>
                    <a:ext uri="{A12FA001-AC4F-418D-AE19-62706E023703}">
                      <ahyp:hlinkClr xmlns:ahyp="http://schemas.microsoft.com/office/drawing/2018/hyperlinkcolor" xmlns="" val="tx"/>
                    </a:ext>
                  </a:extLst>
                </a:hlinkClick>
              </a:rPr>
              <a:t>特立尼达和多巴哥国的短跑运动员Michelle-Lee </a:t>
            </a:r>
            <a:r>
              <a:rPr lang="en-US" altLang="zh-CN" sz="1800" dirty="0" err="1">
                <a:hlinkClick r:id="rId2" action="ppaction://hlinksldjump">
                  <a:extLst>
                    <a:ext uri="{A12FA001-AC4F-418D-AE19-62706E023703}">
                      <ahyp:hlinkClr xmlns:ahyp="http://schemas.microsoft.com/office/drawing/2018/hyperlinkcolor" xmlns="" val="tx"/>
                    </a:ext>
                  </a:extLst>
                </a:hlinkClick>
              </a:rPr>
              <a:t>Ahye因</a:t>
            </a:r>
            <a:r>
              <a:rPr lang="zh-CN" altLang="en-US" sz="1800" dirty="0">
                <a:hlinkClick r:id="rId2" action="ppaction://hlinksldjump">
                  <a:extLst>
                    <a:ext uri="{A12FA001-AC4F-418D-AE19-62706E023703}">
                      <ahyp:hlinkClr xmlns:ahyp="http://schemas.microsoft.com/office/drawing/2018/hyperlinkcolor" xmlns="" val="tx"/>
                    </a:ext>
                  </a:extLst>
                </a:hlinkClick>
              </a:rPr>
              <a:t>违反</a:t>
            </a:r>
            <a:r>
              <a:rPr lang="en-US" altLang="zh-CN" sz="1800" dirty="0" err="1">
                <a:hlinkClick r:id="rId2" action="ppaction://hlinksldjump">
                  <a:extLst>
                    <a:ext uri="{A12FA001-AC4F-418D-AE19-62706E023703}">
                      <ahyp:hlinkClr xmlns:ahyp="http://schemas.microsoft.com/office/drawing/2018/hyperlinkcolor" xmlns="" val="tx"/>
                    </a:ext>
                  </a:extLst>
                </a:hlinkClick>
              </a:rPr>
              <a:t>行踪信息</a:t>
            </a:r>
            <a:r>
              <a:rPr lang="zh-CN" altLang="en-US" sz="1800" dirty="0">
                <a:hlinkClick r:id="rId2" action="ppaction://hlinksldjump">
                  <a:extLst>
                    <a:ext uri="{A12FA001-AC4F-418D-AE19-62706E023703}">
                      <ahyp:hlinkClr xmlns:ahyp="http://schemas.microsoft.com/office/drawing/2018/hyperlinkcolor" xmlns="" val="tx"/>
                    </a:ext>
                  </a:extLst>
                </a:hlinkClick>
              </a:rPr>
              <a:t>管理规定</a:t>
            </a:r>
            <a:r>
              <a:rPr lang="en-US" altLang="zh-CN" sz="1800" dirty="0" err="1">
                <a:hlinkClick r:id="rId2" action="ppaction://hlinksldjump">
                  <a:extLst>
                    <a:ext uri="{A12FA001-AC4F-418D-AE19-62706E023703}">
                      <ahyp:hlinkClr xmlns:ahyp="http://schemas.microsoft.com/office/drawing/2018/hyperlinkcolor" xmlns="" val="tx"/>
                    </a:ext>
                  </a:extLst>
                </a:hlinkClick>
              </a:rPr>
              <a:t>而被</a:t>
            </a:r>
            <a:r>
              <a:rPr lang="zh-CN" altLang="en-US" sz="1800" dirty="0">
                <a:hlinkClick r:id="rId2" action="ppaction://hlinksldjump">
                  <a:extLst>
                    <a:ext uri="{A12FA001-AC4F-418D-AE19-62706E023703}">
                      <ahyp:hlinkClr xmlns:ahyp="http://schemas.microsoft.com/office/drawing/2018/hyperlinkcolor" xmlns="" val="tx"/>
                    </a:ext>
                  </a:extLst>
                </a:hlinkClick>
              </a:rPr>
              <a:t>田径</a:t>
            </a:r>
            <a:r>
              <a:rPr lang="en-US" altLang="zh-CN" sz="1800" dirty="0" err="1">
                <a:hlinkClick r:id="rId2" action="ppaction://hlinksldjump">
                  <a:extLst>
                    <a:ext uri="{A12FA001-AC4F-418D-AE19-62706E023703}">
                      <ahyp:hlinkClr xmlns:ahyp="http://schemas.microsoft.com/office/drawing/2018/hyperlinkcolor" xmlns="" val="tx"/>
                    </a:ext>
                  </a:extLst>
                </a:hlinkClick>
              </a:rPr>
              <a:t>诚信</a:t>
            </a:r>
            <a:r>
              <a:rPr lang="zh-CN" altLang="en-US" sz="1800" dirty="0">
                <a:hlinkClick r:id="rId2" action="ppaction://hlinksldjump">
                  <a:extLst>
                    <a:ext uri="{A12FA001-AC4F-418D-AE19-62706E023703}">
                      <ahyp:hlinkClr xmlns:ahyp="http://schemas.microsoft.com/office/drawing/2018/hyperlinkcolor" xmlns="" val="tx"/>
                    </a:ext>
                  </a:extLst>
                </a:hlinkClick>
              </a:rPr>
              <a:t>委员会</a:t>
            </a:r>
            <a:r>
              <a:rPr lang="en-US" altLang="zh-CN" sz="1800" dirty="0">
                <a:hlinkClick r:id="rId2" action="ppaction://hlinksldjump">
                  <a:extLst>
                    <a:ext uri="{A12FA001-AC4F-418D-AE19-62706E023703}">
                      <ahyp:hlinkClr xmlns:ahyp="http://schemas.microsoft.com/office/drawing/2018/hyperlinkcolor" xmlns="" val="tx"/>
                    </a:ext>
                  </a:extLst>
                </a:hlinkClick>
              </a:rPr>
              <a:t>(AIU)</a:t>
            </a:r>
            <a:r>
              <a:rPr lang="en-US" altLang="zh-CN" sz="1800" dirty="0" err="1">
                <a:hlinkClick r:id="rId2" action="ppaction://hlinksldjump">
                  <a:extLst>
                    <a:ext uri="{A12FA001-AC4F-418D-AE19-62706E023703}">
                      <ahyp:hlinkClr xmlns:ahyp="http://schemas.microsoft.com/office/drawing/2018/hyperlinkcolor" xmlns="" val="tx"/>
                    </a:ext>
                  </a:extLst>
                </a:hlinkClick>
              </a:rPr>
              <a:t>临时停赛</a:t>
            </a:r>
            <a:endParaRPr lang="en-US" altLang="zh-CN" sz="1800" dirty="0"/>
          </a:p>
          <a:p>
            <a:r>
              <a:rPr lang="en-US" altLang="zh-CN" sz="1800" dirty="0"/>
              <a:t>12.</a:t>
            </a:r>
            <a:r>
              <a:rPr lang="zh-CN" altLang="en-US" sz="1800" dirty="0"/>
              <a:t> </a:t>
            </a:r>
            <a:r>
              <a:rPr lang="en-US" altLang="zh-CN" sz="1800" dirty="0" err="1">
                <a:hlinkClick r:id="rId3" action="ppaction://hlinksldjump"/>
              </a:rPr>
              <a:t>牙买加依然</a:t>
            </a:r>
            <a:r>
              <a:rPr lang="zh-CN" altLang="en-US" sz="1800" dirty="0">
                <a:hlinkClick r:id="rId3" action="ppaction://hlinksldjump"/>
              </a:rPr>
              <a:t>选</a:t>
            </a:r>
            <a:r>
              <a:rPr lang="en-US" altLang="zh-CN" sz="1800" dirty="0" err="1">
                <a:hlinkClick r:id="rId3" action="ppaction://hlinksldjump"/>
              </a:rPr>
              <a:t>派Briana</a:t>
            </a:r>
            <a:r>
              <a:rPr lang="en-US" altLang="zh-CN" sz="1800" dirty="0">
                <a:hlinkClick r:id="rId3" action="ppaction://hlinksldjump"/>
              </a:rPr>
              <a:t> </a:t>
            </a:r>
            <a:r>
              <a:rPr lang="en-US" altLang="zh-CN" sz="1800" dirty="0" err="1">
                <a:hlinkClick r:id="rId3" action="ppaction://hlinksldjump"/>
              </a:rPr>
              <a:t>Williams参加国际田联世界锦标赛，尽管她的兴奋剂案件还在调查中</a:t>
            </a:r>
            <a:endParaRPr lang="en-US" altLang="zh-CN" sz="1800" dirty="0"/>
          </a:p>
          <a:p>
            <a:r>
              <a:rPr lang="en-US" altLang="zh-CN" sz="1800" dirty="0"/>
              <a:t>13.</a:t>
            </a:r>
            <a:r>
              <a:rPr lang="en-US" altLang="zh-CN" sz="1800" dirty="0">
                <a:hlinkClick r:id="rId4" action="ppaction://hlinksldjump">
                  <a:extLst>
                    <a:ext uri="{A12FA001-AC4F-418D-AE19-62706E023703}">
                      <ahyp:hlinkClr xmlns:ahyp="http://schemas.microsoft.com/office/drawing/2018/hyperlinkcolor" xmlns="" val="tx"/>
                    </a:ext>
                  </a:extLst>
                </a:hlinkClick>
              </a:rPr>
              <a:t>南非女子短跑运动员Carina </a:t>
            </a:r>
            <a:r>
              <a:rPr lang="en-US" altLang="zh-CN" sz="1800" dirty="0" err="1">
                <a:hlinkClick r:id="rId4" action="ppaction://hlinksldjump">
                  <a:extLst>
                    <a:ext uri="{A12FA001-AC4F-418D-AE19-62706E023703}">
                      <ahyp:hlinkClr xmlns:ahyp="http://schemas.microsoft.com/office/drawing/2018/hyperlinkcolor" xmlns="" val="tx"/>
                    </a:ext>
                  </a:extLst>
                </a:hlinkClick>
              </a:rPr>
              <a:t>Horn因Ibu</a:t>
            </a:r>
            <a:r>
              <a:rPr lang="en-US" altLang="zh-CN" sz="1800" b="1" dirty="0" err="1">
                <a:hlinkClick r:id="rId4" action="ppaction://hlinksldjump">
                  <a:extLst>
                    <a:ext uri="{A12FA001-AC4F-418D-AE19-62706E023703}">
                      <ahyp:hlinkClr xmlns:ahyp="http://schemas.microsoft.com/office/drawing/2018/hyperlinkcolor" xmlns="" val="tx"/>
                    </a:ext>
                  </a:extLst>
                </a:hlinkClick>
              </a:rPr>
              <a:t>t</a:t>
            </a:r>
            <a:r>
              <a:rPr lang="en-US" altLang="zh-CN" sz="1800" dirty="0" err="1">
                <a:hlinkClick r:id="rId4" action="ppaction://hlinksldjump">
                  <a:extLst>
                    <a:ext uri="{A12FA001-AC4F-418D-AE19-62706E023703}">
                      <ahyp:hlinkClr xmlns:ahyp="http://schemas.microsoft.com/office/drawing/2018/hyperlinkcolor" xmlns="" val="tx"/>
                    </a:ext>
                  </a:extLst>
                </a:hlinkClick>
              </a:rPr>
              <a:t>amoren和</a:t>
            </a:r>
            <a:r>
              <a:rPr lang="zh-CN" altLang="en-US" sz="1800" dirty="0">
                <a:hlinkClick r:id="rId4" action="ppaction://hlinksldjump">
                  <a:extLst>
                    <a:ext uri="{A12FA001-AC4F-418D-AE19-62706E023703}">
                      <ahyp:hlinkClr xmlns:ahyp="http://schemas.microsoft.com/office/drawing/2018/hyperlinkcolor" xmlns="" val="tx"/>
                    </a:ext>
                  </a:extLst>
                </a:hlinkClick>
              </a:rPr>
              <a:t>蛋白同化制剂</a:t>
            </a:r>
            <a:r>
              <a:rPr lang="en-US" altLang="zh-CN" sz="1800" dirty="0">
                <a:hlinkClick r:id="rId4" action="ppaction://hlinksldjump">
                  <a:extLst>
                    <a:ext uri="{A12FA001-AC4F-418D-AE19-62706E023703}">
                      <ahyp:hlinkClr xmlns:ahyp="http://schemas.microsoft.com/office/drawing/2018/hyperlinkcolor" xmlns="" val="tx"/>
                    </a:ext>
                  </a:extLst>
                </a:hlinkClick>
              </a:rPr>
              <a:t>LGD-4033检测结果呈阳性而被国际田联</a:t>
            </a:r>
            <a:r>
              <a:rPr lang="zh-CN" altLang="en-US" sz="1800" dirty="0">
                <a:hlinkClick r:id="rId4" action="ppaction://hlinksldjump">
                  <a:extLst>
                    <a:ext uri="{A12FA001-AC4F-418D-AE19-62706E023703}">
                      <ahyp:hlinkClr xmlns:ahyp="http://schemas.microsoft.com/office/drawing/2018/hyperlinkcolor" xmlns="" val="tx"/>
                    </a:ext>
                  </a:extLst>
                </a:hlinkClick>
              </a:rPr>
              <a:t>田径</a:t>
            </a:r>
            <a:r>
              <a:rPr lang="en-US" altLang="zh-CN" sz="1800" dirty="0" err="1">
                <a:hlinkClick r:id="rId4" action="ppaction://hlinksldjump">
                  <a:extLst>
                    <a:ext uri="{A12FA001-AC4F-418D-AE19-62706E023703}">
                      <ahyp:hlinkClr xmlns:ahyp="http://schemas.microsoft.com/office/drawing/2018/hyperlinkcolor" xmlns="" val="tx"/>
                    </a:ext>
                  </a:extLst>
                </a:hlinkClick>
              </a:rPr>
              <a:t>诚信</a:t>
            </a:r>
            <a:r>
              <a:rPr lang="zh-CN" altLang="en-US" sz="1800" dirty="0">
                <a:hlinkClick r:id="rId4" action="ppaction://hlinksldjump">
                  <a:extLst>
                    <a:ext uri="{A12FA001-AC4F-418D-AE19-62706E023703}">
                      <ahyp:hlinkClr xmlns:ahyp="http://schemas.microsoft.com/office/drawing/2018/hyperlinkcolor" xmlns="" val="tx"/>
                    </a:ext>
                  </a:extLst>
                </a:hlinkClick>
              </a:rPr>
              <a:t>委员会</a:t>
            </a:r>
            <a:r>
              <a:rPr lang="en-US" altLang="zh-CN" sz="1800" dirty="0" err="1">
                <a:hlinkClick r:id="rId4" action="ppaction://hlinksldjump">
                  <a:extLst>
                    <a:ext uri="{A12FA001-AC4F-418D-AE19-62706E023703}">
                      <ahyp:hlinkClr xmlns:ahyp="http://schemas.microsoft.com/office/drawing/2018/hyperlinkcolor" xmlns="" val="tx"/>
                    </a:ext>
                  </a:extLst>
                </a:hlinkClick>
              </a:rPr>
              <a:t>临时停赛</a:t>
            </a:r>
            <a:endParaRPr lang="en-US" altLang="zh-CN" sz="1800" dirty="0"/>
          </a:p>
          <a:p>
            <a:r>
              <a:rPr lang="en-US" altLang="zh-CN" sz="1800" dirty="0"/>
              <a:t>14.</a:t>
            </a:r>
            <a:r>
              <a:rPr lang="en-US" altLang="zh-CN" sz="1800" dirty="0">
                <a:hlinkClick r:id="rId5" action="ppaction://hlinksldjump"/>
              </a:rPr>
              <a:t>俄罗斯运动员Margarita </a:t>
            </a:r>
            <a:r>
              <a:rPr lang="en-US" altLang="zh-CN" sz="1800" dirty="0" err="1">
                <a:hlinkClick r:id="rId5" action="ppaction://hlinksldjump"/>
              </a:rPr>
              <a:t>Vasileva因行踪信息填报失败三次被国际冬季两项联盟</a:t>
            </a:r>
            <a:r>
              <a:rPr lang="en-US" altLang="zh-CN" sz="1800" dirty="0">
                <a:hlinkClick r:id="rId5" action="ppaction://hlinksldjump"/>
              </a:rPr>
              <a:t>(IBU)禁赛18个月</a:t>
            </a:r>
            <a:endParaRPr lang="en-US" altLang="zh-CN" sz="1800" dirty="0"/>
          </a:p>
          <a:p>
            <a:r>
              <a:rPr lang="en-US" altLang="zh-CN" sz="1800" dirty="0"/>
              <a:t>15.</a:t>
            </a:r>
            <a:r>
              <a:rPr lang="en-US" altLang="zh-CN" sz="1800" dirty="0">
                <a:hlinkClick r:id="rId6" action="ppaction://hlinksldjump"/>
              </a:rPr>
              <a:t>韩国冰上曲棍球运动员Yu Man-</a:t>
            </a:r>
            <a:r>
              <a:rPr lang="en-US" altLang="zh-CN" sz="1800" dirty="0" err="1">
                <a:hlinkClick r:id="rId6" action="ppaction://hlinksldjump"/>
              </a:rPr>
              <a:t>gyun因兴奋剂违规被国际残奥委员会</a:t>
            </a:r>
            <a:r>
              <a:rPr lang="en-US" altLang="zh-CN" sz="1800" dirty="0">
                <a:hlinkClick r:id="rId6" action="ppaction://hlinksldjump"/>
              </a:rPr>
              <a:t>(IPC)</a:t>
            </a:r>
            <a:r>
              <a:rPr lang="en-US" altLang="zh-CN" sz="1800" dirty="0" err="1">
                <a:hlinkClick r:id="rId6" action="ppaction://hlinksldjump"/>
              </a:rPr>
              <a:t>禁赛六个月</a:t>
            </a:r>
            <a:endParaRPr lang="en-US" altLang="zh-CN" sz="1800" dirty="0"/>
          </a:p>
          <a:p>
            <a:r>
              <a:rPr lang="en-US" altLang="zh-CN" sz="1800" dirty="0"/>
              <a:t>16.</a:t>
            </a:r>
            <a:r>
              <a:rPr lang="en-US" altLang="zh-CN" sz="1800" dirty="0">
                <a:hlinkClick r:id="rId7" action="ppaction://hlinksldjump"/>
              </a:rPr>
              <a:t>运动员Sarah </a:t>
            </a:r>
            <a:r>
              <a:rPr lang="en-US" altLang="zh-CN" sz="1800" dirty="0" err="1">
                <a:hlinkClick r:id="rId7" action="ppaction://hlinksldjump"/>
              </a:rPr>
              <a:t>Frota</a:t>
            </a:r>
            <a:r>
              <a:rPr lang="en-US" altLang="zh-CN" sz="1800" dirty="0">
                <a:hlinkClick r:id="rId7" action="ppaction://hlinksldjump"/>
              </a:rPr>
              <a:t> </a:t>
            </a:r>
            <a:r>
              <a:rPr lang="en-US" altLang="zh-CN" sz="1800" dirty="0" err="1">
                <a:hlinkClick r:id="rId7" action="ppaction://hlinksldjump"/>
              </a:rPr>
              <a:t>Lima因兴奋剂检测</a:t>
            </a:r>
            <a:r>
              <a:rPr lang="zh-CN" altLang="en-US" sz="1800" dirty="0">
                <a:hlinkClick r:id="rId7" action="ppaction://hlinksldjump"/>
              </a:rPr>
              <a:t>结果</a:t>
            </a:r>
            <a:r>
              <a:rPr lang="en-US" altLang="zh-CN" sz="1800" dirty="0" err="1">
                <a:hlinkClick r:id="rId7" action="ppaction://hlinksldjump"/>
              </a:rPr>
              <a:t>呈阳性被</a:t>
            </a:r>
            <a:r>
              <a:rPr lang="zh-CN" altLang="en-US" sz="1800" dirty="0">
                <a:hlinkClick r:id="rId7" action="ppaction://hlinksldjump"/>
              </a:rPr>
              <a:t>美国反兴奋剂机构（</a:t>
            </a:r>
            <a:r>
              <a:rPr lang="en-US" altLang="zh-CN" sz="1800" dirty="0">
                <a:hlinkClick r:id="rId7" action="ppaction://hlinksldjump"/>
              </a:rPr>
              <a:t>USADA</a:t>
            </a:r>
            <a:r>
              <a:rPr lang="zh-CN" altLang="en-US" sz="1800" dirty="0">
                <a:hlinkClick r:id="rId7" action="ppaction://hlinksldjump"/>
              </a:rPr>
              <a:t>）</a:t>
            </a:r>
            <a:r>
              <a:rPr lang="en-US" altLang="zh-CN" sz="1800" dirty="0" err="1">
                <a:hlinkClick r:id="rId7" action="ppaction://hlinksldjump"/>
              </a:rPr>
              <a:t>禁赛两年</a:t>
            </a:r>
            <a:endParaRPr lang="en-US" altLang="zh-CN" sz="1800" dirty="0"/>
          </a:p>
          <a:p>
            <a:r>
              <a:rPr lang="en-US" altLang="zh-CN" sz="1800" dirty="0"/>
              <a:t>17.</a:t>
            </a:r>
            <a:r>
              <a:rPr lang="en-US" altLang="zh-CN" sz="1800" dirty="0">
                <a:hlinkClick r:id="rId8" action="ppaction://hlinksldjump"/>
              </a:rPr>
              <a:t>世界反兴奋剂机构(WADA)</a:t>
            </a:r>
            <a:r>
              <a:rPr lang="en-US" altLang="zh-CN" sz="1800" dirty="0" err="1">
                <a:hlinkClick r:id="rId8" action="ppaction://hlinksldjump"/>
              </a:rPr>
              <a:t>情报和调查部</a:t>
            </a:r>
            <a:r>
              <a:rPr lang="en-US" altLang="zh-CN" sz="1800" dirty="0">
                <a:hlinkClick r:id="rId8" action="ppaction://hlinksldjump"/>
              </a:rPr>
              <a:t>(I&amp;I)确定了有11名运动员与Operation </a:t>
            </a:r>
            <a:r>
              <a:rPr lang="en-US" altLang="zh-CN" sz="1800" dirty="0" err="1">
                <a:hlinkClick r:id="rId8" action="ppaction://hlinksldjump"/>
              </a:rPr>
              <a:t>Puerto有</a:t>
            </a:r>
            <a:r>
              <a:rPr lang="zh-CN" altLang="en-US" sz="1800" dirty="0">
                <a:hlinkClick r:id="rId8" action="ppaction://hlinksldjump"/>
              </a:rPr>
              <a:t>关</a:t>
            </a:r>
            <a:endParaRPr lang="en-US" altLang="zh-CN" sz="1800" dirty="0"/>
          </a:p>
          <a:p>
            <a:r>
              <a:rPr lang="en-US" altLang="zh-CN" sz="1800" dirty="0"/>
              <a:t>18.</a:t>
            </a:r>
            <a:r>
              <a:rPr lang="en-US" altLang="zh-CN" sz="1800" dirty="0">
                <a:hlinkClick r:id="rId9" action="ppaction://hlinksldjump"/>
              </a:rPr>
              <a:t>据指控称，俄罗斯移交给世界反兴奋剂机构的实验室数据可能已经被篡改，如果被证实，俄罗斯反兴奋剂</a:t>
            </a:r>
            <a:r>
              <a:rPr lang="zh-CN" altLang="en-US" sz="1800" dirty="0">
                <a:hlinkClick r:id="rId9" action="ppaction://hlinksldjump"/>
              </a:rPr>
              <a:t>机构</a:t>
            </a:r>
            <a:r>
              <a:rPr lang="en-US" altLang="zh-CN" sz="1800" dirty="0">
                <a:hlinkClick r:id="rId9" action="ppaction://hlinksldjump"/>
              </a:rPr>
              <a:t>(RUSADA)</a:t>
            </a:r>
            <a:r>
              <a:rPr lang="en-US" altLang="zh-CN" sz="1800" dirty="0" err="1">
                <a:hlinkClick r:id="rId9" action="ppaction://hlinksldjump"/>
              </a:rPr>
              <a:t>可能会被再次禁赛</a:t>
            </a:r>
            <a:endParaRPr lang="en-US" altLang="zh-CN" sz="1800" dirty="0"/>
          </a:p>
          <a:p>
            <a:r>
              <a:rPr lang="en-US" altLang="zh-CN" sz="1800" dirty="0"/>
              <a:t>19.</a:t>
            </a:r>
            <a:r>
              <a:rPr lang="en-US" altLang="zh-CN" sz="1800" dirty="0">
                <a:hlinkClick r:id="rId8" action="ppaction://hlinksldjump"/>
              </a:rPr>
              <a:t> </a:t>
            </a:r>
            <a:r>
              <a:rPr lang="en-US" altLang="zh-CN" sz="1800" dirty="0" err="1">
                <a:hlinkClick r:id="rId8" action="ppaction://hlinksldjump"/>
              </a:rPr>
              <a:t>世界反兴奋剂机构</a:t>
            </a:r>
            <a:r>
              <a:rPr lang="en-US" altLang="zh-CN" sz="1800" dirty="0">
                <a:hlinkClick r:id="rId8" action="ppaction://hlinksldjump"/>
              </a:rPr>
              <a:t>(WADA) </a:t>
            </a:r>
            <a:r>
              <a:rPr lang="en-US" altLang="zh-CN" sz="1800" dirty="0" err="1">
                <a:hlinkClick r:id="rId10" action="ppaction://hlinksldjump"/>
              </a:rPr>
              <a:t>与日本Kyowa</a:t>
            </a:r>
            <a:r>
              <a:rPr lang="en-US" altLang="zh-CN" sz="1800" dirty="0">
                <a:hlinkClick r:id="rId10" action="ppaction://hlinksldjump"/>
              </a:rPr>
              <a:t> </a:t>
            </a:r>
            <a:r>
              <a:rPr lang="en-US" altLang="zh-CN" sz="1800" dirty="0" err="1">
                <a:hlinkClick r:id="rId10" action="ppaction://hlinksldjump"/>
              </a:rPr>
              <a:t>Kirin公司签署协议，正式合作保护</a:t>
            </a:r>
            <a:r>
              <a:rPr lang="zh-CN" altLang="en-US" sz="1800" dirty="0">
                <a:hlinkClick r:id="rId10" action="ppaction://hlinksldjump"/>
              </a:rPr>
              <a:t>纯洁体育</a:t>
            </a:r>
            <a:endParaRPr lang="en-US" altLang="zh-CN" sz="1800" dirty="0"/>
          </a:p>
          <a:p>
            <a:r>
              <a:rPr lang="en-US" altLang="zh-CN" sz="1800" dirty="0"/>
              <a:t>20.</a:t>
            </a:r>
            <a:r>
              <a:rPr lang="en-US" altLang="zh-CN" sz="1800" dirty="0">
                <a:hlinkClick r:id="rId11" action="ppaction://hlinksldjump"/>
              </a:rPr>
              <a:t>国际</a:t>
            </a:r>
            <a:r>
              <a:rPr lang="zh-CN" altLang="en-US" sz="1800" dirty="0">
                <a:hlinkClick r:id="rId11" action="ppaction://hlinksldjump"/>
              </a:rPr>
              <a:t>田径联合会</a:t>
            </a:r>
            <a:r>
              <a:rPr lang="en-US" altLang="zh-CN" sz="1800" dirty="0">
                <a:hlinkClick r:id="rId11" action="ppaction://hlinksldjump"/>
              </a:rPr>
              <a:t>(IAAF)第12次延长俄罗斯</a:t>
            </a:r>
            <a:r>
              <a:rPr lang="zh-CN" altLang="en-US" sz="1800" dirty="0">
                <a:hlinkClick r:id="rId11" action="ppaction://hlinksldjump"/>
              </a:rPr>
              <a:t>田径联合会</a:t>
            </a:r>
            <a:r>
              <a:rPr lang="en-US" altLang="zh-CN" sz="1800" dirty="0" err="1">
                <a:hlinkClick r:id="rId11" action="ppaction://hlinksldjump"/>
              </a:rPr>
              <a:t>的禁赛期，俄罗斯运动员只能以中立运动员的身份参加世界锦标赛</a:t>
            </a:r>
            <a:endParaRPr lang="en-US" altLang="zh-CN" sz="1800" dirty="0"/>
          </a:p>
          <a:p>
            <a:r>
              <a:rPr lang="en-US" altLang="zh-CN" sz="1800" dirty="0"/>
              <a:t>21. </a:t>
            </a:r>
            <a:r>
              <a:rPr lang="en-US" altLang="zh-CN" sz="1800" dirty="0">
                <a:hlinkClick r:id="rId12" action="ppaction://hlinksldjump"/>
              </a:rPr>
              <a:t>USADA</a:t>
            </a:r>
            <a:r>
              <a:rPr lang="zh-CN" altLang="en-US" sz="1800" dirty="0">
                <a:hlinkClick r:id="rId12" action="ppaction://hlinksldjump"/>
              </a:rPr>
              <a:t>决定撤销对美国田径运动员</a:t>
            </a:r>
            <a:r>
              <a:rPr lang="en-US" altLang="zh-CN" sz="1800" dirty="0">
                <a:hlinkClick r:id="rId12" action="ppaction://hlinksldjump"/>
              </a:rPr>
              <a:t>Christian Coleman</a:t>
            </a:r>
            <a:r>
              <a:rPr lang="zh-CN" altLang="en-US" sz="1800" dirty="0">
                <a:hlinkClick r:id="rId12" action="ppaction://hlinksldjump"/>
              </a:rPr>
              <a:t>因行踪信息填报失败导致兴奋剂违规的指控</a:t>
            </a:r>
            <a:endParaRPr lang="en-US" altLang="zh-CN" sz="1800" dirty="0"/>
          </a:p>
          <a:p>
            <a:endParaRPr lang="en-US" altLang="zh-CN" sz="1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经典案例分析——基本概况</a:t>
            </a:r>
          </a:p>
        </p:txBody>
      </p:sp>
      <p:sp>
        <p:nvSpPr>
          <p:cNvPr id="3" name="内容占位符 2"/>
          <p:cNvSpPr>
            <a:spLocks noGrp="1"/>
          </p:cNvSpPr>
          <p:nvPr>
            <p:ph idx="1"/>
          </p:nvPr>
        </p:nvSpPr>
        <p:spPr>
          <a:xfrm>
            <a:off x="609600" y="1601168"/>
            <a:ext cx="10972800" cy="4925756"/>
          </a:xfrm>
        </p:spPr>
        <p:txBody>
          <a:bodyPr/>
          <a:lstStyle/>
          <a:p>
            <a:r>
              <a:rPr lang="zh-CN" altLang="en-US" sz="2400" dirty="0"/>
              <a:t>按照国际田联的规定，在兴奋剂检查样本收集过程中必须合规地填写兴奋剂检查表格。在本案中，兴奋剂检查官、运动员和牙买加反兴奋剂委员会兴奋剂检查官Rhonda Hutson填写了兴奋剂检查表格。该表格显示兴奋剂检查程序于2013年5月4日22:19完成。该表格包含一个题为“部分样本”的方框，当运动员提供部分样本时，兴奋剂检查官必须填写该方框。然而，尽管本案中的运动员提供了部分样本，但是该方框未填写。</a:t>
            </a:r>
          </a:p>
          <a:p>
            <a:r>
              <a:rPr lang="zh-CN" altLang="en-US" sz="2400" b="1" dirty="0"/>
              <a:t>运动员尿样检测</a:t>
            </a:r>
            <a:endParaRPr lang="zh-CN" altLang="en-US" sz="2400" dirty="0"/>
          </a:p>
          <a:p>
            <a:r>
              <a:rPr lang="zh-CN" altLang="en-US" sz="2400" dirty="0"/>
              <a:t>运动员的尿液样本被送到加拿大蒙特利尔的实验室进行检测和分析。2013年5月24日，实验室确认运动员A样本中存在氢氯噻嗪</a:t>
            </a:r>
            <a:r>
              <a:rPr lang="en-US" altLang="zh-CN" sz="2400" dirty="0"/>
              <a:t>(Hydrochlorothiazide,</a:t>
            </a:r>
            <a:r>
              <a:rPr lang="zh-CN" altLang="en-US" sz="2400" dirty="0"/>
              <a:t>以下简称“HCT”）及其代谢物氯胺苯甲酰胺。HCT是一种利尿剂，用于治疗包括高血压在内的一些常见疾病。HCT是2013年WADA禁用清单中的禁用物质（特定物质）。2013年6月3日，JAAA将阳性检测结果通知了上诉人。</a:t>
            </a:r>
          </a:p>
          <a:p>
            <a:endParaRPr lang="zh-CN" altLang="en-US" sz="2400" dirty="0"/>
          </a:p>
        </p:txBody>
      </p:sp>
    </p:spTree>
    <p:extLst>
      <p:ext uri="{BB962C8B-B14F-4D97-AF65-F5344CB8AC3E}">
        <p14:creationId xmlns:p14="http://schemas.microsoft.com/office/powerpoint/2010/main" val="2613187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经典案例分析——基本概况</a:t>
            </a:r>
          </a:p>
        </p:txBody>
      </p:sp>
      <p:sp>
        <p:nvSpPr>
          <p:cNvPr id="3" name="内容占位符 2"/>
          <p:cNvSpPr>
            <a:spLocks noGrp="1"/>
          </p:cNvSpPr>
          <p:nvPr>
            <p:ph idx="1"/>
          </p:nvPr>
        </p:nvSpPr>
        <p:spPr>
          <a:xfrm>
            <a:off x="609600" y="1601168"/>
            <a:ext cx="10972800" cy="4925756"/>
          </a:xfrm>
        </p:spPr>
        <p:txBody>
          <a:bodyPr/>
          <a:lstStyle/>
          <a:p>
            <a:r>
              <a:rPr lang="zh-CN" altLang="en-US" sz="2400" dirty="0"/>
              <a:t>2013年6月13日，实验室确认运动员的B样本检测结果也是阳性。</a:t>
            </a:r>
            <a:endParaRPr lang="en-US" altLang="zh-CN" sz="2400" dirty="0"/>
          </a:p>
          <a:p>
            <a:r>
              <a:rPr lang="zh-CN" altLang="en-US" sz="2400" dirty="0"/>
              <a:t>2013年6月16日，运动员自愿申请临时停赛。2013年7月3日，运动员接受了由佛罗里达州奥兰多市测谎专家唐纳德·哈珀先生进行的测谎检查。当被问及她是否使用过HCT或其他禁用物质时，运动员给出了否定的回答。哈珀先生随后得出了一份报告，结论是：“经过对运动员测谎图中收集到的生理数据的仔细分析，我们认为运动员对相关问题没有显著或一致的生理反应，且通过数值计分分析方法得出的结论是运动员没有撒谎。我们认为，受试者并非故意使用氢氯噻嗪，而且从未使用过提高运动能力的药物。”</a:t>
            </a:r>
          </a:p>
          <a:p>
            <a:r>
              <a:rPr lang="zh-CN" altLang="en-US" sz="2400" dirty="0"/>
              <a:t>2013年7月18日，该运动员的代理人致函被上诉人，申请根据国际田联ADR规则第38.7条规定举行听证会。</a:t>
            </a:r>
          </a:p>
          <a:p>
            <a:r>
              <a:rPr lang="zh-CN" altLang="en-US" sz="2400" dirty="0"/>
              <a:t>上诉人表示，2013年7月至8月期间，她将其服用的所有营养补剂提供给Aegis科学公司检测是否存在HCT污染，结果显示其所服用的所有营养补剂HCT均为阴性。</a:t>
            </a:r>
          </a:p>
        </p:txBody>
      </p:sp>
    </p:spTree>
    <p:extLst>
      <p:ext uri="{BB962C8B-B14F-4D97-AF65-F5344CB8AC3E}">
        <p14:creationId xmlns:p14="http://schemas.microsoft.com/office/powerpoint/2010/main" val="16292859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经典案例分析——基本概况</a:t>
            </a:r>
          </a:p>
        </p:txBody>
      </p:sp>
      <p:sp>
        <p:nvSpPr>
          <p:cNvPr id="3" name="内容占位符 2"/>
          <p:cNvSpPr>
            <a:spLocks noGrp="1"/>
          </p:cNvSpPr>
          <p:nvPr>
            <p:ph idx="1"/>
          </p:nvPr>
        </p:nvSpPr>
        <p:spPr>
          <a:xfrm>
            <a:off x="609600" y="1601168"/>
            <a:ext cx="10972800" cy="4662998"/>
          </a:xfrm>
        </p:spPr>
        <p:txBody>
          <a:bodyPr/>
          <a:lstStyle/>
          <a:p>
            <a:r>
              <a:rPr lang="zh-CN" altLang="en-US" sz="2400" b="1" dirty="0"/>
              <a:t>JAAA纪律小组的听证程序</a:t>
            </a:r>
            <a:endParaRPr lang="zh-CN" altLang="en-US" sz="2400" dirty="0"/>
          </a:p>
          <a:p>
            <a:r>
              <a:rPr lang="zh-CN" altLang="en-US" sz="2400" dirty="0"/>
              <a:t>2013年9月2日至5日，JAAA举行了听证会。</a:t>
            </a:r>
          </a:p>
          <a:p>
            <a:r>
              <a:rPr lang="zh-CN" altLang="en-US" sz="2400" dirty="0"/>
              <a:t>在听证会期间，</a:t>
            </a:r>
            <a:r>
              <a:rPr lang="en-US" altLang="zh-CN" sz="2400" dirty="0"/>
              <a:t>JAAA</a:t>
            </a:r>
            <a:r>
              <a:rPr lang="zh-CN" altLang="en-US" sz="2400" dirty="0"/>
              <a:t>纪律小组听取了兴奋剂检查官</a:t>
            </a:r>
            <a:r>
              <a:rPr lang="en-US" altLang="zh-CN" sz="2400" dirty="0"/>
              <a:t>Rhonda </a:t>
            </a:r>
            <a:r>
              <a:rPr lang="zh-CN" altLang="en-US" sz="2400" dirty="0"/>
              <a:t>Hutson和</a:t>
            </a:r>
            <a:r>
              <a:rPr lang="en-US" altLang="zh-CN" sz="2400" dirty="0"/>
              <a:t>Paul </a:t>
            </a:r>
            <a:r>
              <a:rPr lang="zh-CN" altLang="en-US" sz="2400" dirty="0"/>
              <a:t>Wright的证言，他们确认了收集样本时严重偏离了</a:t>
            </a:r>
            <a:r>
              <a:rPr lang="en-US" altLang="zh-CN" sz="2400" dirty="0"/>
              <a:t>WADA</a:t>
            </a:r>
            <a:r>
              <a:rPr lang="zh-CN" altLang="en-US" sz="2400" dirty="0"/>
              <a:t>和国际田联的检查标准。</a:t>
            </a:r>
            <a:r>
              <a:rPr lang="en-US" altLang="zh-CN" sz="2400" dirty="0"/>
              <a:t>Rhonda </a:t>
            </a:r>
            <a:r>
              <a:rPr lang="zh-CN" altLang="en-US" sz="2400" dirty="0"/>
              <a:t>Hutson进一步证实，在收集第一部分样本和收集第二部分样本之间的时间段内，部分样本的容器没有密封。在这种情况下，她不能绝对排除有禁用物质进入样本的可能性。</a:t>
            </a:r>
          </a:p>
          <a:p>
            <a:r>
              <a:rPr lang="zh-CN" altLang="en-US" sz="2400" dirty="0"/>
              <a:t> 兴奋剂检查官</a:t>
            </a:r>
            <a:r>
              <a:rPr lang="en-US" altLang="zh-CN" sz="2400" dirty="0" err="1"/>
              <a:t>Danya</a:t>
            </a:r>
            <a:r>
              <a:rPr lang="en-US" altLang="zh-CN" sz="2400" dirty="0"/>
              <a:t> Williams</a:t>
            </a:r>
            <a:r>
              <a:rPr lang="zh-CN" altLang="en-US" sz="2400" dirty="0"/>
              <a:t>也在</a:t>
            </a:r>
            <a:r>
              <a:rPr lang="en-US" altLang="zh-CN" sz="2400" dirty="0"/>
              <a:t>JAAA</a:t>
            </a:r>
            <a:r>
              <a:rPr lang="zh-CN" altLang="en-US" sz="2400" dirty="0"/>
              <a:t>纪律小组听证会上提供了证言。</a:t>
            </a:r>
            <a:r>
              <a:rPr lang="en-US" altLang="zh-CN" sz="2400" dirty="0"/>
              <a:t> </a:t>
            </a:r>
            <a:r>
              <a:rPr lang="en-US" altLang="zh-CN" sz="2400" dirty="0" err="1"/>
              <a:t>Danya</a:t>
            </a:r>
            <a:r>
              <a:rPr lang="en-US" altLang="zh-CN" sz="2400" dirty="0"/>
              <a:t> Williams</a:t>
            </a:r>
            <a:r>
              <a:rPr lang="zh-CN" altLang="en-US" sz="2400" dirty="0"/>
              <a:t>证实，在她监督上诉人的同时她也负责监督其他运动员，因此她没有一直与上诉人待在兴奋剂检查区内。</a:t>
            </a:r>
            <a:r>
              <a:rPr lang="en-US" altLang="zh-CN" sz="2400" dirty="0"/>
              <a:t> </a:t>
            </a:r>
            <a:r>
              <a:rPr lang="en-US" altLang="zh-CN" sz="2400" dirty="0" err="1"/>
              <a:t>Danya</a:t>
            </a:r>
            <a:r>
              <a:rPr lang="en-US" altLang="zh-CN" sz="2400" dirty="0"/>
              <a:t> Williams</a:t>
            </a:r>
            <a:r>
              <a:rPr lang="zh-CN" altLang="en-US" sz="2400" dirty="0"/>
              <a:t>还说，上诉人提供尿液的次数为三次，而根据上诉人的证言，她只提供了两次尿液。这一证言差异使纪律小组主席对JAAA证据的可靠性产生了怀疑。</a:t>
            </a:r>
          </a:p>
        </p:txBody>
      </p:sp>
    </p:spTree>
    <p:extLst>
      <p:ext uri="{BB962C8B-B14F-4D97-AF65-F5344CB8AC3E}">
        <p14:creationId xmlns:p14="http://schemas.microsoft.com/office/powerpoint/2010/main" val="38401656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经典案例分析——基本概况</a:t>
            </a:r>
          </a:p>
        </p:txBody>
      </p:sp>
      <p:sp>
        <p:nvSpPr>
          <p:cNvPr id="3" name="内容占位符 2"/>
          <p:cNvSpPr>
            <a:spLocks noGrp="1"/>
          </p:cNvSpPr>
          <p:nvPr>
            <p:ph idx="1"/>
          </p:nvPr>
        </p:nvSpPr>
        <p:spPr>
          <a:xfrm>
            <a:off x="609600" y="1601168"/>
            <a:ext cx="10972800" cy="3979825"/>
          </a:xfrm>
        </p:spPr>
        <p:txBody>
          <a:bodyPr/>
          <a:lstStyle/>
          <a:p>
            <a:r>
              <a:rPr lang="en-US" altLang="zh-CN" sz="2400" dirty="0"/>
              <a:t>JAAA</a:t>
            </a:r>
            <a:r>
              <a:rPr lang="zh-CN" altLang="en-US" sz="2400" dirty="0"/>
              <a:t>纪律小组认为：</a:t>
            </a:r>
          </a:p>
          <a:p>
            <a:r>
              <a:rPr lang="zh-CN" altLang="en-US" sz="2400" dirty="0"/>
              <a:t>（a）测谎仪证明了运动员没有说谎；</a:t>
            </a:r>
          </a:p>
          <a:p>
            <a:r>
              <a:rPr lang="zh-CN" altLang="en-US" sz="2400" dirty="0"/>
              <a:t>（b）运动员样本中的HCT含量极小，因此，不具备对任何增强运动能力的物质起到利尿剂或掩蔽剂的作用；</a:t>
            </a:r>
          </a:p>
          <a:p>
            <a:r>
              <a:rPr lang="zh-CN" altLang="en-US" sz="2400" dirty="0"/>
              <a:t>（c）样本的比重表明运动员的尿液未稀释，因此不符合</a:t>
            </a:r>
            <a:r>
              <a:rPr lang="en-US" altLang="zh-CN" sz="2400" dirty="0"/>
              <a:t>HCT</a:t>
            </a:r>
            <a:r>
              <a:rPr lang="zh-CN" altLang="en-US" sz="2400" dirty="0"/>
              <a:t>预期的利尿剂效果。</a:t>
            </a:r>
          </a:p>
          <a:p>
            <a:r>
              <a:rPr lang="zh-CN" altLang="en-US" sz="2400" dirty="0"/>
              <a:t>基于以上原因，纪律小组得出结论：“虽然在上诉人的身体中发现了特定物质，但它既不旨在提高运动成绩，也不旨在掩盖其他增强运动能力的物质。”纪律小组因此认为，</a:t>
            </a:r>
            <a:r>
              <a:rPr lang="zh-CN" altLang="zh-CN" sz="2400" dirty="0"/>
              <a:t>仅对运动员予以警告而不对其禁赛的决定</a:t>
            </a:r>
            <a:r>
              <a:rPr lang="zh-CN" altLang="en-US" sz="2400" dirty="0"/>
              <a:t>是适当的。</a:t>
            </a:r>
          </a:p>
        </p:txBody>
      </p:sp>
    </p:spTree>
    <p:extLst>
      <p:ext uri="{BB962C8B-B14F-4D97-AF65-F5344CB8AC3E}">
        <p14:creationId xmlns:p14="http://schemas.microsoft.com/office/powerpoint/2010/main" val="22213955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经典案例分析——基本概况</a:t>
            </a:r>
          </a:p>
        </p:txBody>
      </p:sp>
      <p:sp>
        <p:nvSpPr>
          <p:cNvPr id="3" name="内容占位符 2"/>
          <p:cNvSpPr>
            <a:spLocks noGrp="1"/>
          </p:cNvSpPr>
          <p:nvPr>
            <p:ph idx="1"/>
          </p:nvPr>
        </p:nvSpPr>
        <p:spPr>
          <a:xfrm>
            <a:off x="609600" y="1417653"/>
            <a:ext cx="10972800" cy="5256416"/>
          </a:xfrm>
        </p:spPr>
        <p:txBody>
          <a:bodyPr/>
          <a:lstStyle/>
          <a:p>
            <a:r>
              <a:rPr lang="zh-CN" altLang="en-US" sz="2400" b="1" dirty="0"/>
              <a:t>国际田联兴奋剂审查委员会</a:t>
            </a:r>
            <a:endParaRPr lang="zh-CN" altLang="en-US" sz="2400" dirty="0"/>
          </a:p>
          <a:p>
            <a:r>
              <a:rPr lang="zh-CN" altLang="en-US" sz="2400" dirty="0"/>
              <a:t>2013年10月1日，国际田联兴奋剂审查委员会收到了JAAA纪律小组对上诉人作出的处罚。</a:t>
            </a:r>
          </a:p>
          <a:p>
            <a:r>
              <a:rPr lang="zh-CN" altLang="en-US" sz="2400" dirty="0"/>
              <a:t>国际田联兴奋剂审查委员会不同意JAAA纪律小组作出的决定。其认为，特定物质如何进入运动员体内的问题至关重要。除非运动员能够对此作出证明，否则没有必要考虑运动员所声称的特定物质的使用并不是为了提高运动水平也不是用以掩盖其对其他禁用物质的使用。国际田联认为，运动员仅仅声称禁用物质进入其体内的原因不是故意使用是不够的，运动员必须对特定物质进入身体的途径和实际情况作出具体解释，并出示有证明力和有说服力的证据予以证明。因此，国际田联兴奋剂审查委员会将此案发回JAAA要求其重新作出决定。由于国际田联兴奋剂审查委员会对此案的决定对JAAA具有约束力，JAAA在2月10日作出决定对运动员处以两年的禁赛处罚。</a:t>
            </a:r>
          </a:p>
          <a:p>
            <a:endParaRPr lang="zh-CN" altLang="en-US" sz="2400" dirty="0"/>
          </a:p>
        </p:txBody>
      </p:sp>
    </p:spTree>
    <p:extLst>
      <p:ext uri="{BB962C8B-B14F-4D97-AF65-F5344CB8AC3E}">
        <p14:creationId xmlns:p14="http://schemas.microsoft.com/office/powerpoint/2010/main" val="846438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经典案例分析——上诉人意见</a:t>
            </a:r>
          </a:p>
        </p:txBody>
      </p:sp>
      <p:sp>
        <p:nvSpPr>
          <p:cNvPr id="3" name="内容占位符 2"/>
          <p:cNvSpPr>
            <a:spLocks noGrp="1"/>
          </p:cNvSpPr>
          <p:nvPr>
            <p:ph idx="1"/>
          </p:nvPr>
        </p:nvSpPr>
        <p:spPr>
          <a:xfrm>
            <a:off x="609600" y="1303353"/>
            <a:ext cx="10972800" cy="4525215"/>
          </a:xfrm>
        </p:spPr>
        <p:txBody>
          <a:bodyPr/>
          <a:lstStyle/>
          <a:p>
            <a:r>
              <a:rPr lang="zh-CN" altLang="en-US" sz="2400" dirty="0"/>
              <a:t>2014年2月12日，该运动员就国际田联兴奋剂审查委员会和JAAA于2月10日作出的决定向CAS提起上诉。</a:t>
            </a:r>
          </a:p>
          <a:p>
            <a:r>
              <a:rPr lang="zh-CN" altLang="en-US" sz="2400" dirty="0"/>
              <a:t>运动员的答辩意见可概括如下：</a:t>
            </a:r>
          </a:p>
          <a:p>
            <a:r>
              <a:rPr lang="zh-CN" altLang="en-US" sz="2400" dirty="0"/>
              <a:t>运动员认为，兴奋剂检查官必须遵守WADA的《兴奋剂检查国际标准》（IST）和</a:t>
            </a:r>
            <a:r>
              <a:rPr lang="en-US" altLang="zh-CN" sz="2400" dirty="0"/>
              <a:t>《</a:t>
            </a:r>
            <a:r>
              <a:rPr lang="zh-CN" altLang="en-US" sz="2400" dirty="0"/>
              <a:t>2011年国际田联反兴奋剂条例</a:t>
            </a:r>
            <a:r>
              <a:rPr lang="en-US" altLang="zh-CN" sz="2400" dirty="0"/>
              <a:t>》</a:t>
            </a:r>
            <a:r>
              <a:rPr lang="zh-CN" altLang="en-US" sz="2400" dirty="0"/>
              <a:t>中规定的某些基本程序，该程序是为保护在兴奋剂检查期间获得的样本的完整性而制定。在本案中，反兴奋剂机构显然没有遵守这些基本程序，导致无法保证采集的运动员样本的完整性。运动员认为，采用违反IST程序的手段获得的样本是不应该被接受的，从这样的样本中获得的检测结果应该是无效的。</a:t>
            </a:r>
          </a:p>
          <a:p>
            <a:r>
              <a:rPr lang="zh-CN" altLang="en-US" sz="2400" dirty="0"/>
              <a:t>因此，运动员认为国际田联有责任确定运动员确实使用了禁用物质，同时运动员认为：</a:t>
            </a:r>
          </a:p>
          <a:p>
            <a:r>
              <a:rPr lang="zh-CN" altLang="en-US" sz="2400" dirty="0"/>
              <a:t>（a）在缺少监督的情况下，未密封的部分样本放在等候室的地板超过一小时。</a:t>
            </a:r>
          </a:p>
          <a:p>
            <a:endParaRPr lang="zh-CN" altLang="en-US" sz="2400" dirty="0"/>
          </a:p>
        </p:txBody>
      </p:sp>
    </p:spTree>
    <p:extLst>
      <p:ext uri="{BB962C8B-B14F-4D97-AF65-F5344CB8AC3E}">
        <p14:creationId xmlns:p14="http://schemas.microsoft.com/office/powerpoint/2010/main" val="16448711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经典案例分析——上诉人意见</a:t>
            </a:r>
          </a:p>
        </p:txBody>
      </p:sp>
      <p:sp>
        <p:nvSpPr>
          <p:cNvPr id="3" name="内容占位符 2"/>
          <p:cNvSpPr>
            <a:spLocks noGrp="1"/>
          </p:cNvSpPr>
          <p:nvPr>
            <p:ph idx="1"/>
          </p:nvPr>
        </p:nvSpPr>
        <p:spPr>
          <a:xfrm>
            <a:off x="609600" y="1314148"/>
            <a:ext cx="10972800" cy="4525215"/>
          </a:xfrm>
        </p:spPr>
        <p:txBody>
          <a:bodyPr/>
          <a:lstStyle/>
          <a:p>
            <a:r>
              <a:rPr lang="zh-CN" altLang="en-US" sz="2400" dirty="0"/>
              <a:t>（b）等待室有其他运动员、兴奋剂检查官和运动员辅助人员，可能导致样本被污染。</a:t>
            </a:r>
          </a:p>
          <a:p>
            <a:r>
              <a:rPr lang="zh-CN" altLang="en-US" sz="2400" dirty="0"/>
              <a:t>（c）在这些情况下，国际田联无法证明未密封的部分样本未受到过污染。</a:t>
            </a:r>
          </a:p>
          <a:p>
            <a:r>
              <a:rPr lang="zh-CN" altLang="en-US" sz="2400" dirty="0"/>
              <a:t>上诉人认为，其符合国际田联ADR规则第40.4条中规定的“特殊情况”，因此应该适用减轻处罚。第一，上诉人的反兴奋剂违规涉及的是特定物质。其次，基于平衡概率的原则，运动员能够证明特定物质是如何进入其体内的，运动员的测谎结果显示并非故意摄入HCT 。第三，测谎结果显示了运动员并非故意摄入HCT，也证明了运动员不是以提高运动成绩或</a:t>
            </a:r>
            <a:r>
              <a:rPr lang="zh-CN" altLang="zh-CN" sz="2400" dirty="0"/>
              <a:t>为掩盖其使用增强运动能力的物质而故意摄入</a:t>
            </a:r>
            <a:r>
              <a:rPr lang="en-US" altLang="zh-CN" sz="2400" dirty="0"/>
              <a:t>HCT </a:t>
            </a:r>
            <a:r>
              <a:rPr lang="zh-CN" altLang="en-US" sz="2400" dirty="0"/>
              <a:t>。</a:t>
            </a:r>
          </a:p>
        </p:txBody>
      </p:sp>
    </p:spTree>
    <p:extLst>
      <p:ext uri="{BB962C8B-B14F-4D97-AF65-F5344CB8AC3E}">
        <p14:creationId xmlns:p14="http://schemas.microsoft.com/office/powerpoint/2010/main" val="2874855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经典案例分析——上诉人意见</a:t>
            </a:r>
          </a:p>
        </p:txBody>
      </p:sp>
      <p:sp>
        <p:nvSpPr>
          <p:cNvPr id="3" name="内容占位符 2"/>
          <p:cNvSpPr>
            <a:spLocks noGrp="1"/>
          </p:cNvSpPr>
          <p:nvPr>
            <p:ph idx="1"/>
          </p:nvPr>
        </p:nvSpPr>
        <p:spPr/>
        <p:txBody>
          <a:bodyPr/>
          <a:lstStyle/>
          <a:p>
            <a:r>
              <a:rPr lang="zh-CN" altLang="en-US" sz="2400" dirty="0"/>
              <a:t>运动员提出，对其禁赛处罚不应超过她目前已经接受停赛的时间。运动员认为：</a:t>
            </a:r>
          </a:p>
          <a:p>
            <a:r>
              <a:rPr lang="zh-CN" altLang="en-US" sz="2400" dirty="0"/>
              <a:t>（a）她非常认真地遵守反兴奋剂义务。对服用的所有营养补剂和药物都很谨慎。她过着平静的生活，并且尽量避免在任何情况下自己的食物或饮料被污染。</a:t>
            </a:r>
          </a:p>
          <a:p>
            <a:r>
              <a:rPr lang="zh-CN" altLang="en-US" sz="2400" dirty="0"/>
              <a:t>（b）如果</a:t>
            </a:r>
            <a:r>
              <a:rPr lang="en-US" altLang="zh-CN" sz="2400" dirty="0"/>
              <a:t>CAS</a:t>
            </a:r>
            <a:r>
              <a:rPr lang="zh-CN" altLang="en-US" sz="2400" dirty="0"/>
              <a:t>仲裁小组认为HCT是无意中进入运动员身体的，那么只可能是食物或饮料被污染或有人在样本中掺杂了禁用物质。上诉人已采取各种方法调查体内HCT的来源，她对2013年5月4日之前使用的所有的补剂和药物都进行了检测。尽管付出了很大的努力，上诉人还是无法找到禁用物质的来源。</a:t>
            </a:r>
          </a:p>
          <a:p>
            <a:r>
              <a:rPr lang="zh-CN" altLang="en-US" sz="2400" dirty="0"/>
              <a:t>（c）反兴奋剂规则制定的目的是为了防止运动员作弊或获得不公平的竞争优势，即使这种优势是无意中获得的。然而，在运动员的案件中，这些因素都不存在。</a:t>
            </a:r>
          </a:p>
        </p:txBody>
      </p:sp>
    </p:spTree>
    <p:extLst>
      <p:ext uri="{BB962C8B-B14F-4D97-AF65-F5344CB8AC3E}">
        <p14:creationId xmlns:p14="http://schemas.microsoft.com/office/powerpoint/2010/main" val="27799489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经典案例分析——被上诉人意见</a:t>
            </a:r>
          </a:p>
        </p:txBody>
      </p:sp>
      <p:sp>
        <p:nvSpPr>
          <p:cNvPr id="3" name="内容占位符 2"/>
          <p:cNvSpPr>
            <a:spLocks noGrp="1"/>
          </p:cNvSpPr>
          <p:nvPr>
            <p:ph idx="1"/>
          </p:nvPr>
        </p:nvSpPr>
        <p:spPr>
          <a:xfrm>
            <a:off x="609600" y="1601168"/>
            <a:ext cx="10972800" cy="5104432"/>
          </a:xfrm>
        </p:spPr>
        <p:txBody>
          <a:bodyPr/>
          <a:lstStyle/>
          <a:p>
            <a:r>
              <a:rPr lang="zh-CN" altLang="en-US" sz="2400" dirty="0"/>
              <a:t>国际田联的答辩意见可概括如下：</a:t>
            </a:r>
          </a:p>
          <a:p>
            <a:r>
              <a:rPr lang="zh-CN" altLang="en-US" sz="2400" dirty="0"/>
              <a:t>国际田联承认，它有责任证明运动员构成兴奋剂违规。同时，国际田联强调，兴奋剂违规行为是适用严格责任的：“没有必要证明运动员的故意、过错、疏忽或明知使用。”</a:t>
            </a:r>
          </a:p>
          <a:p>
            <a:r>
              <a:rPr lang="zh-CN" altLang="en-US" sz="2400" dirty="0"/>
              <a:t>国际田联认为，没有证据可以证明运动员的样本是被故意掺杂禁用物质而导致污染的：</a:t>
            </a:r>
          </a:p>
          <a:p>
            <a:r>
              <a:rPr lang="zh-CN" altLang="en-US" sz="2400" dirty="0"/>
              <a:t>（a）运动员不太可能将样本留在无人看管的地方时间很久，以致有人能偷偷掺杂其他物质。</a:t>
            </a:r>
          </a:p>
          <a:p>
            <a:r>
              <a:rPr lang="zh-CN" altLang="en-US" sz="2400" dirty="0"/>
              <a:t>（b）一个打算破坏运动员样本的人不可能事先就知道运动员会有部分样本，更不用说能够知道运动员会将一个未密封的样本留在等候室里这样的事情。</a:t>
            </a:r>
          </a:p>
          <a:p>
            <a:r>
              <a:rPr lang="zh-CN" altLang="en-US" sz="2400" dirty="0"/>
              <a:t>（c）而且根据</a:t>
            </a:r>
            <a:r>
              <a:rPr lang="en-US" altLang="zh-CN" sz="2400" dirty="0"/>
              <a:t>Ayotte</a:t>
            </a:r>
            <a:r>
              <a:rPr lang="zh-CN" altLang="en-US" sz="2400" dirty="0"/>
              <a:t>教授的说法，成功地污染样本需要具备大量的知识、技能以及周密计划。</a:t>
            </a:r>
          </a:p>
          <a:p>
            <a:endParaRPr lang="zh-CN" altLang="en-US" sz="2400" dirty="0"/>
          </a:p>
        </p:txBody>
      </p:sp>
    </p:spTree>
    <p:extLst>
      <p:ext uri="{BB962C8B-B14F-4D97-AF65-F5344CB8AC3E}">
        <p14:creationId xmlns:p14="http://schemas.microsoft.com/office/powerpoint/2010/main" val="5615268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经典案例分析——被上诉人意见</a:t>
            </a:r>
          </a:p>
        </p:txBody>
      </p:sp>
      <p:sp>
        <p:nvSpPr>
          <p:cNvPr id="3" name="内容占位符 2"/>
          <p:cNvSpPr>
            <a:spLocks noGrp="1"/>
          </p:cNvSpPr>
          <p:nvPr>
            <p:ph idx="1"/>
          </p:nvPr>
        </p:nvSpPr>
        <p:spPr>
          <a:xfrm>
            <a:off x="609600" y="1252553"/>
            <a:ext cx="10972800" cy="5379475"/>
          </a:xfrm>
        </p:spPr>
        <p:txBody>
          <a:bodyPr/>
          <a:lstStyle/>
          <a:p>
            <a:r>
              <a:rPr lang="zh-CN" altLang="en-US" sz="2400" dirty="0"/>
              <a:t>与此同时，国际田联认为样本也不可能在无意中被污染：</a:t>
            </a:r>
          </a:p>
          <a:p>
            <a:r>
              <a:rPr lang="zh-CN" altLang="en-US" sz="2400" dirty="0"/>
              <a:t>（</a:t>
            </a:r>
            <a:r>
              <a:rPr lang="en-US" altLang="zh-CN" sz="2400" dirty="0"/>
              <a:t>a</a:t>
            </a:r>
            <a:r>
              <a:rPr lang="zh-CN" altLang="en-US" sz="2400" dirty="0"/>
              <a:t>）上诉人的部分样本在采样期间始终留在室内，由上诉人在兴奋剂检查区保管。</a:t>
            </a:r>
          </a:p>
          <a:p>
            <a:r>
              <a:rPr lang="zh-CN" altLang="en-US" sz="2400" dirty="0"/>
              <a:t>（</a:t>
            </a:r>
            <a:r>
              <a:rPr lang="en-US" altLang="zh-CN" sz="2400" dirty="0"/>
              <a:t>b</a:t>
            </a:r>
            <a:r>
              <a:rPr lang="zh-CN" altLang="en-US" sz="2400" dirty="0"/>
              <a:t>）如果上诉人声称的HCT污染是在兴奋剂检查区发生的，那么在兴奋剂检测中应该会出现更多的阳性检测结果。然而，证据表明，</a:t>
            </a:r>
            <a:r>
              <a:rPr lang="en-US" altLang="zh-CN" sz="2400" dirty="0"/>
              <a:t>HCT</a:t>
            </a:r>
            <a:r>
              <a:rPr lang="zh-CN" altLang="en-US" sz="2400" dirty="0"/>
              <a:t>的阳性检测结果极少。</a:t>
            </a:r>
          </a:p>
          <a:p>
            <a:r>
              <a:rPr lang="zh-CN" altLang="en-US" sz="2400" dirty="0"/>
              <a:t>（</a:t>
            </a:r>
            <a:r>
              <a:rPr lang="en-US" altLang="zh-CN" sz="2400" dirty="0"/>
              <a:t>c</a:t>
            </a:r>
            <a:r>
              <a:rPr lang="zh-CN" altLang="en-US" sz="2400" dirty="0"/>
              <a:t>）如果2013年5月4日国家体育场发生了环境污染，那么在该体育场内同一天收集的所有其他样本都应该检测出对HCT呈阳性。但事实上，在与上诉人同一天接受兴奋剂检查的其他运动员的样本中未检查出有对HCT呈阳性的样本。</a:t>
            </a:r>
          </a:p>
          <a:p>
            <a:r>
              <a:rPr lang="zh-CN" altLang="en-US" sz="2400" dirty="0"/>
              <a:t>综合以上原因，国际田联认为，运动员未能合理地证明是因为兴奋剂检查官未遵守IST程序而导致运动员样本中出现HCT。</a:t>
            </a:r>
          </a:p>
        </p:txBody>
      </p:sp>
    </p:spTree>
    <p:custDataLst>
      <p:tags r:id="rId1"/>
    </p:custDataLst>
    <p:extLst>
      <p:ext uri="{BB962C8B-B14F-4D97-AF65-F5344CB8AC3E}">
        <p14:creationId xmlns:p14="http://schemas.microsoft.com/office/powerpoint/2010/main" val="3476496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p:txBody>
          <a:bodyPr/>
          <a:lstStyle/>
          <a:p>
            <a:r>
              <a:rPr lang="zh-CN" altLang="en-US" sz="2400" dirty="0"/>
              <a:t>俄罗斯竞走运动员Yekaterina Medvedeva因兴奋剂违规而被国际田径联合会(IAAF)禁赛8年</a:t>
            </a:r>
          </a:p>
          <a:p>
            <a:r>
              <a:rPr lang="zh-CN" altLang="en-US" sz="1400" u="sng" dirty="0">
                <a:solidFill>
                  <a:schemeClr val="accent1">
                    <a:lumMod val="50000"/>
                  </a:schemeClr>
                </a:solidFill>
              </a:rPr>
              <a:t>https://www.insidethegames.biz/articles/1084268/race-walker-medvedeva-doping-violation</a:t>
            </a:r>
            <a:endParaRPr lang="zh-CN" altLang="en-US" sz="2400" dirty="0"/>
          </a:p>
          <a:p>
            <a:r>
              <a:rPr lang="zh-CN" altLang="en-US" sz="1800" dirty="0"/>
              <a:t>俄罗斯竞走运动员Yekaterina Medvedeva因兴奋剂违规而被IAAF禁赛8年。根据田径诚信委员会（</a:t>
            </a:r>
            <a:r>
              <a:rPr lang="en-US" altLang="zh-CN" sz="1800" dirty="0"/>
              <a:t>AIU</a:t>
            </a:r>
            <a:r>
              <a:rPr lang="zh-CN" altLang="en-US" sz="1800" dirty="0"/>
              <a:t>）的一份声明，这位25岁的运动员兴奋剂违规的原因是“使用禁用物质或禁用方法”。禁赛将从今年3月27日开始实施，2018年1月31日至3月27日期间，运动员取得的所有成绩都将被取消。</a:t>
            </a:r>
          </a:p>
          <a:p>
            <a:r>
              <a:rPr lang="zh-CN" altLang="en-US" sz="1800" dirty="0"/>
              <a:t>在2013年，Medvedeva曾因使用兴奋剂而被禁赛两年，其后她于2015年6月12日重返赛场。她之前的成绩包括在2012年国际田联世界竞走杯10公里比赛中获得冠军。</a:t>
            </a:r>
          </a:p>
          <a:p>
            <a:r>
              <a:rPr lang="zh-CN" altLang="en-US" sz="1800" dirty="0"/>
              <a:t>Yekaterina Medvedeva被禁赛的消息发生在俄罗斯选手安德烈·德门捷耶夫被禁赛几天之后。</a:t>
            </a:r>
          </a:p>
          <a:p>
            <a:r>
              <a:rPr lang="zh-CN" altLang="en-US" sz="1800" dirty="0"/>
              <a:t>据全俄罗斯田径联合会（</a:t>
            </a:r>
            <a:r>
              <a:rPr lang="en-US" altLang="zh-CN" sz="1800" dirty="0"/>
              <a:t>All-Russia Athletics Federation</a:t>
            </a:r>
            <a:r>
              <a:rPr lang="zh-CN" altLang="en-US" sz="1800" dirty="0"/>
              <a:t>）报道，22岁的安德烈·德门捷耶夫参加了在伊尔库茨克举行的西伯利亚联邦区田径比赛， 6月8日，他提供的样本中检测出一些禁用的增强性能药物，包括雄酮和外源性睾酮的代谢物。这名运动员于今年8月14日起被禁赛，而自6月8日以来他取得的所有成绩都将被取消。</a:t>
            </a:r>
          </a:p>
        </p:txBody>
      </p:sp>
      <p:sp>
        <p:nvSpPr>
          <p:cNvPr id="5" name="动作按钮: 后退或前一项 4">
            <a:hlinkClick r:id="rId2" action="ppaction://hlinksldjump"/>
          </p:cNvPr>
          <p:cNvSpPr/>
          <p:nvPr/>
        </p:nvSpPr>
        <p:spPr>
          <a:xfrm>
            <a:off x="10615295" y="793750"/>
            <a:ext cx="617220" cy="2971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经典案例分析——CAS仲裁小组意见</a:t>
            </a:r>
          </a:p>
        </p:txBody>
      </p:sp>
      <p:sp>
        <p:nvSpPr>
          <p:cNvPr id="3" name="内容占位符 2"/>
          <p:cNvSpPr>
            <a:spLocks noGrp="1"/>
          </p:cNvSpPr>
          <p:nvPr>
            <p:ph idx="1"/>
          </p:nvPr>
        </p:nvSpPr>
        <p:spPr/>
        <p:txBody>
          <a:bodyPr/>
          <a:lstStyle/>
          <a:p>
            <a:r>
              <a:rPr lang="en-US" altLang="zh-CN" sz="2400" dirty="0"/>
              <a:t>1.</a:t>
            </a:r>
            <a:r>
              <a:rPr lang="zh-CN" altLang="en-US" sz="2400" dirty="0"/>
              <a:t>证明运动员有兴奋剂违规的举证责任</a:t>
            </a:r>
            <a:endParaRPr lang="en-US" altLang="zh-CN" sz="2400" dirty="0"/>
          </a:p>
          <a:p>
            <a:r>
              <a:rPr lang="zh-CN" altLang="en-US" sz="2400" dirty="0"/>
              <a:t>国际田联ADR规则第33.3条规定：“与违反反兴奋剂规则有关的事实可以通过任何可靠的方式确定，包括但不限于自认、第三人的证据、证人证言、专家报告、书面证据、纵向分析得出的结论和其他分析信息”。</a:t>
            </a:r>
            <a:endParaRPr lang="en-US" altLang="zh-CN" sz="2400" dirty="0"/>
          </a:p>
          <a:p>
            <a:endParaRPr lang="en-US" altLang="zh-CN" sz="2400" dirty="0"/>
          </a:p>
          <a:p>
            <a:r>
              <a:rPr lang="zh-CN" altLang="en-US" sz="2400" dirty="0"/>
              <a:t>同时，该条列举了四项适用于兴奋剂案件的具体证明规则，其中的第二条规则有如果出现兴奋剂检查程序违反</a:t>
            </a:r>
            <a:r>
              <a:rPr lang="en-US" altLang="zh-CN" sz="2400" dirty="0"/>
              <a:t>《</a:t>
            </a:r>
            <a:r>
              <a:rPr lang="zh-CN" altLang="en-US" sz="2400" dirty="0"/>
              <a:t>兴奋剂检查国际标准</a:t>
            </a:r>
            <a:r>
              <a:rPr lang="en-US" altLang="zh-CN" sz="2400" dirty="0"/>
              <a:t>》</a:t>
            </a:r>
            <a:r>
              <a:rPr lang="zh-CN" altLang="en-US" sz="2400" dirty="0"/>
              <a:t>的情况时应如何举证兴奋剂违规行为的规定：“当违反国际标准或其他反兴奋剂规则的行为不会导致阳性检测结果时，阳性检测结果应当有效。如果运动员或其他人能够合理地证明违反国际标准或其他反兴奋剂规则的行为可能导致阳性的检测结果时，那么国际田联或其他有权机构有责任确定这种违反国际标准的行为不会导致阳性检测结果或导致兴奋剂违规。”</a:t>
            </a:r>
          </a:p>
          <a:p>
            <a:endParaRPr lang="zh-CN" altLang="en-US" sz="2400" dirty="0"/>
          </a:p>
        </p:txBody>
      </p:sp>
    </p:spTree>
    <p:extLst>
      <p:ext uri="{BB962C8B-B14F-4D97-AF65-F5344CB8AC3E}">
        <p14:creationId xmlns:p14="http://schemas.microsoft.com/office/powerpoint/2010/main" val="28256166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经典案例分析——CAS仲裁小组意见</a:t>
            </a:r>
          </a:p>
        </p:txBody>
      </p:sp>
      <p:sp>
        <p:nvSpPr>
          <p:cNvPr id="3" name="内容占位符 2"/>
          <p:cNvSpPr>
            <a:spLocks noGrp="1"/>
          </p:cNvSpPr>
          <p:nvPr>
            <p:ph idx="1"/>
          </p:nvPr>
        </p:nvSpPr>
        <p:spPr/>
        <p:txBody>
          <a:bodyPr/>
          <a:lstStyle/>
          <a:p>
            <a:r>
              <a:rPr lang="en-US" altLang="zh-CN" sz="2400" dirty="0"/>
              <a:t>CAS</a:t>
            </a:r>
            <a:r>
              <a:rPr lang="zh-CN" altLang="en-US" sz="2400" dirty="0"/>
              <a:t>仲裁小组注意到，违反</a:t>
            </a:r>
            <a:r>
              <a:rPr lang="en-US" altLang="zh-CN" sz="2400" dirty="0"/>
              <a:t>《</a:t>
            </a:r>
            <a:r>
              <a:rPr lang="zh-CN" altLang="en-US" sz="2400" dirty="0"/>
              <a:t>兴奋剂检查国际标准</a:t>
            </a:r>
            <a:r>
              <a:rPr lang="en-US" altLang="zh-CN" sz="2400" dirty="0"/>
              <a:t>》</a:t>
            </a:r>
            <a:r>
              <a:rPr lang="zh-CN" altLang="en-US" sz="2400" dirty="0"/>
              <a:t>本身直接导致阳性检测结果的情况相对较少。相反，这条规则似乎主要是为了解决这样的情况，即违反</a:t>
            </a:r>
            <a:r>
              <a:rPr lang="en-US" altLang="zh-CN" sz="2400" dirty="0"/>
              <a:t>《</a:t>
            </a:r>
            <a:r>
              <a:rPr lang="zh-CN" altLang="en-US" sz="2400" dirty="0"/>
              <a:t>兴奋剂检查国际标准</a:t>
            </a:r>
            <a:r>
              <a:rPr lang="en-US" altLang="zh-CN" sz="2400" dirty="0"/>
              <a:t>》</a:t>
            </a:r>
            <a:r>
              <a:rPr lang="zh-CN" altLang="en-US" sz="2400" dirty="0"/>
              <a:t>的行为为“干预行为”（例如，意外污染或蓄意破坏）创造了机会，从而破坏运动员样本的完整性。</a:t>
            </a:r>
          </a:p>
          <a:p>
            <a:r>
              <a:rPr lang="zh-CN" altLang="en-US" sz="2400" dirty="0"/>
              <a:t>此外，</a:t>
            </a:r>
            <a:r>
              <a:rPr lang="en-US" altLang="zh-CN" sz="2400" dirty="0"/>
              <a:t>CAS</a:t>
            </a:r>
            <a:r>
              <a:rPr lang="zh-CN" altLang="en-US" sz="2400" dirty="0"/>
              <a:t>仲裁小组注意到CAS判例中强调，</a:t>
            </a:r>
            <a:r>
              <a:rPr lang="en-US" altLang="zh-CN" sz="2400" dirty="0"/>
              <a:t>《</a:t>
            </a:r>
            <a:r>
              <a:rPr lang="zh-CN" altLang="en-US" sz="2400" dirty="0"/>
              <a:t>兴奋剂检查国际标准</a:t>
            </a:r>
            <a:r>
              <a:rPr lang="en-US" altLang="zh-CN" sz="2400" dirty="0"/>
              <a:t>》</a:t>
            </a:r>
            <a:r>
              <a:rPr lang="zh-CN" altLang="en-US" sz="2400" dirty="0"/>
              <a:t>对兴奋剂检查的公正性非常重要，因此，确保样本收集和检验过程的完整性是至关重要的。任何违反</a:t>
            </a:r>
            <a:r>
              <a:rPr lang="en-US" altLang="zh-CN" sz="2400" dirty="0"/>
              <a:t>《</a:t>
            </a:r>
            <a:r>
              <a:rPr lang="zh-CN" altLang="en-US" sz="2400" dirty="0"/>
              <a:t>兴奋剂检查国际标准</a:t>
            </a:r>
            <a:r>
              <a:rPr lang="en-US" altLang="zh-CN" sz="2400" dirty="0"/>
              <a:t>》</a:t>
            </a:r>
            <a:r>
              <a:rPr lang="zh-CN" altLang="en-US" sz="2400" dirty="0"/>
              <a:t>的行为本质上是破坏检查过程的公平性，这会造成检测结果的自动无效。</a:t>
            </a:r>
          </a:p>
          <a:p>
            <a:r>
              <a:rPr lang="zh-CN" altLang="en-US" sz="2400" dirty="0"/>
              <a:t>因此，本案的一个突出问题是，</a:t>
            </a:r>
            <a:r>
              <a:rPr lang="en-US" altLang="zh-CN" sz="2400" dirty="0"/>
              <a:t>CAS</a:t>
            </a:r>
            <a:r>
              <a:rPr lang="zh-CN" altLang="en-US" sz="2400" dirty="0"/>
              <a:t>仲裁小组是否有理由得出结论认为因为JAAA收集部分样本的程序违反了</a:t>
            </a:r>
            <a:r>
              <a:rPr lang="en-US" altLang="zh-CN" sz="2400" dirty="0"/>
              <a:t>《</a:t>
            </a:r>
            <a:r>
              <a:rPr lang="zh-CN" altLang="en-US" sz="2400" dirty="0"/>
              <a:t>兴奋剂检查国际标准</a:t>
            </a:r>
            <a:r>
              <a:rPr lang="en-US" altLang="zh-CN" sz="2400" dirty="0"/>
              <a:t>》</a:t>
            </a:r>
            <a:r>
              <a:rPr lang="zh-CN" altLang="en-US" sz="2400" dirty="0"/>
              <a:t>，所以可能导致了运动员尿样中存在HCT。回答这个问题需要仔细考虑当事方提出的有关兴奋剂检查的确切情况的证据，以及样本可能受到污染的各种情形。</a:t>
            </a:r>
          </a:p>
        </p:txBody>
      </p:sp>
    </p:spTree>
    <p:extLst>
      <p:ext uri="{BB962C8B-B14F-4D97-AF65-F5344CB8AC3E}">
        <p14:creationId xmlns:p14="http://schemas.microsoft.com/office/powerpoint/2010/main" val="30413135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经典案例分析——CAS仲裁小组意见</a:t>
            </a:r>
          </a:p>
        </p:txBody>
      </p:sp>
      <p:sp>
        <p:nvSpPr>
          <p:cNvPr id="3" name="内容占位符 2"/>
          <p:cNvSpPr>
            <a:spLocks noGrp="1"/>
          </p:cNvSpPr>
          <p:nvPr>
            <p:ph idx="1"/>
          </p:nvPr>
        </p:nvSpPr>
        <p:spPr>
          <a:xfrm>
            <a:off x="609600" y="1417653"/>
            <a:ext cx="10972800" cy="4525215"/>
          </a:xfrm>
        </p:spPr>
        <p:txBody>
          <a:bodyPr/>
          <a:lstStyle/>
          <a:p>
            <a:pPr marL="0" indent="0">
              <a:buNone/>
            </a:pPr>
            <a:r>
              <a:rPr lang="zh-CN" altLang="en-US" sz="2400" dirty="0"/>
              <a:t>  </a:t>
            </a:r>
          </a:p>
          <a:p>
            <a:r>
              <a:rPr lang="en-US" altLang="zh-CN" sz="2400" dirty="0"/>
              <a:t>CAS</a:t>
            </a:r>
            <a:r>
              <a:rPr lang="zh-CN" altLang="en-US" sz="2400" dirty="0"/>
              <a:t>仲裁小组认为，对运动员尿样中含有HCT的情况，至少有四种可能的解释：（a）运动员故意服用HCT；（b）运动员食用了受污染的含有HCT的食物或水；（c）第三方在样本中掺杂了禁用物质；或（d）由于未遵守</a:t>
            </a:r>
            <a:r>
              <a:rPr lang="en-US" altLang="zh-CN" sz="2400" dirty="0"/>
              <a:t>《</a:t>
            </a:r>
            <a:r>
              <a:rPr lang="zh-CN" altLang="en-US" sz="2400" dirty="0"/>
              <a:t>兴奋剂检查国际标准</a:t>
            </a:r>
            <a:r>
              <a:rPr lang="en-US" altLang="zh-CN" sz="2400" dirty="0"/>
              <a:t>》</a:t>
            </a:r>
            <a:r>
              <a:rPr lang="zh-CN" altLang="en-US" sz="2400" dirty="0"/>
              <a:t>中关于部分样本检查程序而造成的样本污染。</a:t>
            </a:r>
          </a:p>
          <a:p>
            <a:r>
              <a:rPr lang="zh-CN" altLang="en-US" sz="2400" dirty="0"/>
              <a:t>上述四种情况中，（a）和（b）种情况都涉及兴奋剂违规。</a:t>
            </a:r>
          </a:p>
          <a:p>
            <a:r>
              <a:rPr lang="zh-CN" altLang="en-US" sz="2400" dirty="0"/>
              <a:t>关于可能性（c），</a:t>
            </a:r>
            <a:r>
              <a:rPr lang="en-US" altLang="zh-CN" sz="2400" dirty="0"/>
              <a:t> CAS</a:t>
            </a:r>
            <a:r>
              <a:rPr lang="zh-CN" altLang="en-US" sz="2400" dirty="0"/>
              <a:t>仲裁小组同意国际田联和专家证人的意见。证据表明，任何企图在兴奋剂检查区里污染运动员样本的行为都需要高超的技巧、周密的计划和准确时机，而且风险很大。没有证据表明在兴奋剂检查区有可疑的人物实施该行为，也没有任何证据表明，任何个人可能有技能、设备、机会或确实有动机在采集第一次和第二次尿样之间的短时间内将禁用物质掺入运动员的样本。</a:t>
            </a:r>
          </a:p>
        </p:txBody>
      </p:sp>
    </p:spTree>
    <p:extLst>
      <p:ext uri="{BB962C8B-B14F-4D97-AF65-F5344CB8AC3E}">
        <p14:creationId xmlns:p14="http://schemas.microsoft.com/office/powerpoint/2010/main" val="18988170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经典案例分析——CAS仲裁小组意见</a:t>
            </a:r>
          </a:p>
        </p:txBody>
      </p:sp>
      <p:sp>
        <p:nvSpPr>
          <p:cNvPr id="3" name="内容占位符 2"/>
          <p:cNvSpPr>
            <a:spLocks noGrp="1"/>
          </p:cNvSpPr>
          <p:nvPr>
            <p:ph idx="1"/>
          </p:nvPr>
        </p:nvSpPr>
        <p:spPr/>
        <p:txBody>
          <a:bodyPr/>
          <a:lstStyle/>
          <a:p>
            <a:r>
              <a:rPr lang="zh-CN" altLang="en-US" sz="2400" dirty="0"/>
              <a:t>因此，在本案情况下，小组还需要判断（d）是否可能是阳性检测结果的原因。在这一问题上，</a:t>
            </a:r>
            <a:r>
              <a:rPr lang="en-US" altLang="zh-CN" sz="2400" dirty="0"/>
              <a:t>CAS</a:t>
            </a:r>
            <a:r>
              <a:rPr lang="zh-CN" altLang="en-US" sz="2400" dirty="0"/>
              <a:t>仲裁小组认为，根据目前的证据，</a:t>
            </a:r>
            <a:r>
              <a:rPr lang="en-US" altLang="zh-CN" sz="2400" dirty="0"/>
              <a:t> CAS</a:t>
            </a:r>
            <a:r>
              <a:rPr lang="zh-CN" altLang="en-US" sz="2400" dirty="0"/>
              <a:t>仲裁小组不能排除因未能遵守</a:t>
            </a:r>
            <a:r>
              <a:rPr lang="en-US" altLang="zh-CN" sz="2400" dirty="0"/>
              <a:t>《</a:t>
            </a:r>
            <a:r>
              <a:rPr lang="zh-CN" altLang="en-US" sz="2400" dirty="0"/>
              <a:t>兴奋剂检查国际标准</a:t>
            </a:r>
            <a:r>
              <a:rPr lang="en-US" altLang="zh-CN" sz="2400" dirty="0"/>
              <a:t>》</a:t>
            </a:r>
            <a:r>
              <a:rPr lang="zh-CN" altLang="en-US" sz="2400" dirty="0"/>
              <a:t>中关于部分样本收集程序的规定而造成的环境污染可能是导致阳性检测结果的原因。因此，</a:t>
            </a:r>
            <a:r>
              <a:rPr lang="en-US" altLang="zh-CN" sz="2400" dirty="0"/>
              <a:t> CAS</a:t>
            </a:r>
            <a:r>
              <a:rPr lang="zh-CN" altLang="en-US" sz="2400" dirty="0"/>
              <a:t>仲裁小组有理由得出结论，违反</a:t>
            </a:r>
            <a:r>
              <a:rPr lang="en-US" altLang="zh-CN" sz="2400" dirty="0"/>
              <a:t>《</a:t>
            </a:r>
            <a:r>
              <a:rPr lang="zh-CN" altLang="en-US" sz="2400" dirty="0"/>
              <a:t>兴奋剂检查国际标准</a:t>
            </a:r>
            <a:r>
              <a:rPr lang="en-US" altLang="zh-CN" sz="2400" dirty="0"/>
              <a:t>》</a:t>
            </a:r>
            <a:r>
              <a:rPr lang="zh-CN" altLang="en-US" sz="2400" dirty="0"/>
              <a:t>的检查程序可能导致上诉人的阳性检测结果。原因如下：</a:t>
            </a:r>
          </a:p>
          <a:p>
            <a:r>
              <a:rPr lang="en-US" altLang="zh-CN" sz="2400" dirty="0"/>
              <a:t>1.</a:t>
            </a:r>
            <a:r>
              <a:rPr lang="zh-CN" altLang="en-US" sz="2400" dirty="0"/>
              <a:t>Sever教授（</a:t>
            </a:r>
            <a:r>
              <a:rPr lang="en-US" altLang="zh-CN" sz="2400" dirty="0"/>
              <a:t>CAS</a:t>
            </a:r>
            <a:r>
              <a:rPr lang="zh-CN" altLang="en-US" sz="2400" dirty="0"/>
              <a:t>仲裁小组认为他是一位经验丰富和可靠的证人）提供的证据显示，HCT是一种治疗常见疾病（高血压）的药物，</a:t>
            </a:r>
            <a:r>
              <a:rPr lang="en-US" altLang="zh-CN" sz="2400" dirty="0"/>
              <a:t>HCT</a:t>
            </a:r>
            <a:r>
              <a:rPr lang="zh-CN" altLang="en-US" sz="2400" dirty="0"/>
              <a:t>的使用者通过对</a:t>
            </a:r>
            <a:r>
              <a:rPr lang="en-US" altLang="zh-CN" sz="2400" dirty="0"/>
              <a:t>HCT</a:t>
            </a:r>
            <a:r>
              <a:rPr lang="zh-CN" altLang="en-US" sz="2400" dirty="0"/>
              <a:t>的代谢可能会导致饮用水、地下水被</a:t>
            </a:r>
            <a:r>
              <a:rPr lang="en-US" altLang="zh-CN" sz="2400" dirty="0"/>
              <a:t>HCT</a:t>
            </a:r>
            <a:r>
              <a:rPr lang="zh-CN" altLang="en-US" sz="2400" dirty="0"/>
              <a:t>污染。而且，一旦HCT进入供水系统，就很难通过正常的处理手段将之去除，它会在饮用水和地下水中留存一段时间。此外，出于治疗目的服用HCT的人可以通过汗液排出该物质。</a:t>
            </a:r>
          </a:p>
          <a:p>
            <a:endParaRPr lang="zh-CN" altLang="en-US" sz="2000" dirty="0"/>
          </a:p>
        </p:txBody>
      </p:sp>
    </p:spTree>
    <p:extLst>
      <p:ext uri="{BB962C8B-B14F-4D97-AF65-F5344CB8AC3E}">
        <p14:creationId xmlns:p14="http://schemas.microsoft.com/office/powerpoint/2010/main" val="18955028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经典案例分析——CAS仲裁小组意见</a:t>
            </a:r>
          </a:p>
        </p:txBody>
      </p:sp>
      <p:sp>
        <p:nvSpPr>
          <p:cNvPr id="3" name="内容占位符 2"/>
          <p:cNvSpPr>
            <a:spLocks noGrp="1"/>
          </p:cNvSpPr>
          <p:nvPr>
            <p:ph idx="1"/>
          </p:nvPr>
        </p:nvSpPr>
        <p:spPr>
          <a:xfrm>
            <a:off x="609600" y="1325578"/>
            <a:ext cx="10972800" cy="5264408"/>
          </a:xfrm>
        </p:spPr>
        <p:txBody>
          <a:bodyPr/>
          <a:lstStyle/>
          <a:p>
            <a:r>
              <a:rPr lang="zh-CN" altLang="en-US" sz="2400" dirty="0">
                <a:sym typeface="+mn-ea"/>
              </a:rPr>
              <a:t>证据证明，在上诉人提供完第一份部分样本后，有一些运动员与上诉人同时处于在兴奋剂检查区。没有证据表明这些其他运动员最近是否使用过HCT。然而，鉴于该物质广泛的治疗用途，仲裁小组不能排除这些运动员使用</a:t>
            </a:r>
            <a:r>
              <a:rPr lang="en-US" altLang="zh-CN" sz="2400" dirty="0">
                <a:sym typeface="+mn-ea"/>
              </a:rPr>
              <a:t>HCT</a:t>
            </a:r>
            <a:r>
              <a:rPr lang="zh-CN" altLang="en-US" sz="2400" dirty="0">
                <a:sym typeface="+mn-ea"/>
              </a:rPr>
              <a:t>的可能性。而且，证据还显示，运动员的手曾接触了存放在公共冰箱中的饮料瓶，而且她曾多次在相邻厕所的水槽洗手。因此，她极有可能接触到大量含有HCT的水源。</a:t>
            </a:r>
            <a:endParaRPr lang="zh-CN" altLang="en-US" sz="2400" dirty="0"/>
          </a:p>
          <a:p>
            <a:r>
              <a:rPr lang="zh-CN" altLang="en-US" sz="2400" dirty="0">
                <a:sym typeface="+mn-ea"/>
              </a:rPr>
              <a:t>Sever教授还指出，部分样本收集容器中有一个喷嘴，其开口可能会使受污染的水或汗水通过。</a:t>
            </a:r>
            <a:r>
              <a:rPr lang="en-US" altLang="zh-CN" sz="2400" dirty="0">
                <a:sym typeface="+mn-ea"/>
              </a:rPr>
              <a:t>CAS</a:t>
            </a:r>
            <a:r>
              <a:rPr lang="zh-CN" altLang="en-US" sz="2400" dirty="0">
                <a:sym typeface="+mn-ea"/>
              </a:rPr>
              <a:t>仲裁小组接受Sever教授提出的上述证言的现实可能性。</a:t>
            </a:r>
            <a:endParaRPr lang="zh-CN" altLang="en-US" sz="2400" dirty="0"/>
          </a:p>
          <a:p>
            <a:r>
              <a:rPr lang="en-US" altLang="zh-CN" sz="2400" dirty="0"/>
              <a:t>2.</a:t>
            </a:r>
            <a:r>
              <a:rPr lang="zh-CN" altLang="en-US" sz="2400" dirty="0"/>
              <a:t>运动员样本在兴奋剂检查区可能会被环境污染。</a:t>
            </a:r>
          </a:p>
          <a:p>
            <a:r>
              <a:rPr lang="zh-CN" altLang="en-US" sz="2400" dirty="0"/>
              <a:t>当运动员提供部分尿样时，因兴奋剂检查官未遵守</a:t>
            </a:r>
            <a:r>
              <a:rPr lang="en-US" altLang="zh-CN" sz="2400" dirty="0"/>
              <a:t>《</a:t>
            </a:r>
            <a:r>
              <a:rPr lang="zh-CN" altLang="en-US" sz="2400" dirty="0"/>
              <a:t>兴奋剂检查国际标准</a:t>
            </a:r>
            <a:r>
              <a:rPr lang="en-US" altLang="zh-CN" sz="2400" dirty="0"/>
              <a:t>》</a:t>
            </a:r>
            <a:r>
              <a:rPr lang="zh-CN" altLang="en-US" sz="2400" dirty="0"/>
              <a:t>中关于部分样本采样程序的规定，导致运动员样本在兴奋剂检查区可能会被环境污染。部分样本存储在一个有小孔的收集容器中，该小孔有可能使得受污染的水或汗的进入。</a:t>
            </a:r>
          </a:p>
        </p:txBody>
      </p:sp>
    </p:spTree>
    <p:extLst>
      <p:ext uri="{BB962C8B-B14F-4D97-AF65-F5344CB8AC3E}">
        <p14:creationId xmlns:p14="http://schemas.microsoft.com/office/powerpoint/2010/main" val="13950291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经典案例分析——CAS仲裁小组意见</a:t>
            </a:r>
          </a:p>
        </p:txBody>
      </p:sp>
      <p:sp>
        <p:nvSpPr>
          <p:cNvPr id="3" name="内容占位符 2"/>
          <p:cNvSpPr>
            <a:spLocks noGrp="1"/>
          </p:cNvSpPr>
          <p:nvPr>
            <p:ph idx="1"/>
          </p:nvPr>
        </p:nvSpPr>
        <p:spPr/>
        <p:txBody>
          <a:bodyPr/>
          <a:lstStyle/>
          <a:p>
            <a:r>
              <a:rPr lang="zh-CN" altLang="en-US" sz="2400" dirty="0"/>
              <a:t>此外，由于收集程序存在缺陷，装有部分样本的采样瓶的盖子被移除，并且处于无人监管的状态长达一个小时，这也增加了样本被污染的可能性。鉴于Sever教授提供的运动员可能接触了含有</a:t>
            </a:r>
            <a:r>
              <a:rPr lang="en-US" altLang="zh-CN" sz="2400" dirty="0"/>
              <a:t>HCT</a:t>
            </a:r>
            <a:r>
              <a:rPr lang="zh-CN" altLang="en-US" sz="2400" dirty="0"/>
              <a:t>的水、汗导致其样本被污染的证据，</a:t>
            </a:r>
            <a:r>
              <a:rPr lang="en-US" altLang="zh-CN" sz="2400" dirty="0"/>
              <a:t>CAS</a:t>
            </a:r>
            <a:r>
              <a:rPr lang="zh-CN" altLang="en-US" sz="2400" dirty="0"/>
              <a:t>仲裁小组认为，可以合理地断定，因采样程序违反</a:t>
            </a:r>
            <a:r>
              <a:rPr lang="en-US" altLang="zh-CN" sz="2400" dirty="0"/>
              <a:t>《</a:t>
            </a:r>
            <a:r>
              <a:rPr lang="zh-CN" altLang="en-US" sz="2400" dirty="0"/>
              <a:t>兴奋剂检查国际标准</a:t>
            </a:r>
            <a:r>
              <a:rPr lang="en-US" altLang="zh-CN" sz="2400" dirty="0"/>
              <a:t>》</a:t>
            </a:r>
            <a:r>
              <a:rPr lang="zh-CN" altLang="en-US" sz="2400" dirty="0"/>
              <a:t>有导致运动员样本中出现HCT的可能性。</a:t>
            </a:r>
            <a:endParaRPr lang="en-US" altLang="zh-CN" sz="2400" dirty="0"/>
          </a:p>
          <a:p>
            <a:r>
              <a:rPr lang="zh-CN" altLang="en-US" sz="2400" dirty="0"/>
              <a:t>基于运动员已经确定了一种可信且不可忽视的可能性，即阳性的检测结果可能是由于兴奋剂检查程序严重违反</a:t>
            </a:r>
            <a:r>
              <a:rPr lang="en-US" altLang="zh-CN" sz="2400" dirty="0"/>
              <a:t>《</a:t>
            </a:r>
            <a:r>
              <a:rPr lang="zh-CN" altLang="en-US" sz="2400" dirty="0"/>
              <a:t>兴奋剂检查国际标准</a:t>
            </a:r>
            <a:r>
              <a:rPr lang="en-US" altLang="zh-CN" sz="2400" dirty="0"/>
              <a:t>》</a:t>
            </a:r>
            <a:r>
              <a:rPr lang="zh-CN" altLang="en-US" sz="2400" dirty="0"/>
              <a:t>导致的，而不是由于运动员摄入（故意或无意）HCT所致的。</a:t>
            </a:r>
            <a:r>
              <a:rPr lang="en-US" altLang="zh-CN" sz="2400" dirty="0"/>
              <a:t>CAS</a:t>
            </a:r>
            <a:r>
              <a:rPr lang="zh-CN" altLang="en-US" sz="2400" dirty="0"/>
              <a:t>仲裁小组认为，上述违反国际标准的行为增加了发生样本污染的可能性，这就需要国际田联有特别令人信服和有说服力的证据，证明阳性的检测结果实际上不是由于上述违反国际标准的行为造成的。</a:t>
            </a:r>
          </a:p>
        </p:txBody>
      </p:sp>
    </p:spTree>
    <p:extLst>
      <p:ext uri="{BB962C8B-B14F-4D97-AF65-F5344CB8AC3E}">
        <p14:creationId xmlns:p14="http://schemas.microsoft.com/office/powerpoint/2010/main" val="33873856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经典案例分析——CAS仲裁小组意见</a:t>
            </a:r>
          </a:p>
        </p:txBody>
      </p:sp>
      <p:sp>
        <p:nvSpPr>
          <p:cNvPr id="3" name="内容占位符 2"/>
          <p:cNvSpPr>
            <a:spLocks noGrp="1"/>
          </p:cNvSpPr>
          <p:nvPr>
            <p:ph idx="1"/>
          </p:nvPr>
        </p:nvSpPr>
        <p:spPr>
          <a:xfrm>
            <a:off x="609600" y="1548617"/>
            <a:ext cx="10972800" cy="5167494"/>
          </a:xfrm>
        </p:spPr>
        <p:txBody>
          <a:bodyPr/>
          <a:lstStyle/>
          <a:p>
            <a:r>
              <a:rPr lang="zh-CN" altLang="en-US" sz="2400" dirty="0"/>
              <a:t>鉴于有令人信服的专家和证据支持上诉人的主张，而且国际田联也未提供任何确凿证据表明运动员确实服用了</a:t>
            </a:r>
            <a:r>
              <a:rPr lang="en-US" altLang="zh-CN" sz="2400" dirty="0"/>
              <a:t>HCT</a:t>
            </a:r>
            <a:r>
              <a:rPr lang="zh-CN" altLang="en-US" sz="2400" dirty="0"/>
              <a:t>，</a:t>
            </a:r>
            <a:r>
              <a:rPr lang="en-US" altLang="zh-CN" sz="2400" dirty="0"/>
              <a:t>CAS</a:t>
            </a:r>
            <a:r>
              <a:rPr lang="zh-CN" altLang="en-US" sz="2400" dirty="0"/>
              <a:t>仲裁小组认为，国际田联未能确定阳性的检测结果实际上不是由于上述违反国际标准的行为造成的。</a:t>
            </a:r>
            <a:endParaRPr lang="en-US" altLang="zh-CN" sz="2400" dirty="0"/>
          </a:p>
          <a:p>
            <a:r>
              <a:rPr lang="zh-CN" altLang="en-US" sz="2400" dirty="0"/>
              <a:t>如果反兴奋剂机构明知和持续地不遵守能够保证样本收集和检查过程完整性的强制性标准，那么让</a:t>
            </a:r>
            <a:r>
              <a:rPr lang="en-US" altLang="zh-CN" sz="2400" dirty="0"/>
              <a:t>CAS</a:t>
            </a:r>
            <a:r>
              <a:rPr lang="zh-CN" altLang="en-US" sz="2400" dirty="0"/>
              <a:t>仲裁小组确信运动员确实发生了兴奋剂违规行为的举证责任标准就要比正常程序高得多。严格责任原则是反兴奋剂制裁的重要基石，尽管这一原则可以对无意中摄入禁用物质的运动员采取严厉的处罚，但严格责任仅是确保运动员对进入其身体的所有物质承担最高程度的个人责任的必要手段。反兴奋剂机构在维护体育运动公平性上发挥着重要作用，但同时应以保护运动员的方式实现和维护职业体育的公平。当反兴奋剂机构不遵守反兴奋剂相关规则时，他们要求运动员适用严格责任的能力必然会减弱。在这种情况下，</a:t>
            </a:r>
            <a:r>
              <a:rPr lang="en-US" altLang="zh-CN" sz="2400" dirty="0"/>
              <a:t>CAS</a:t>
            </a:r>
            <a:r>
              <a:rPr lang="zh-CN" altLang="en-US" sz="2400" dirty="0"/>
              <a:t>仲裁小组认为，违反国际标准的行为可能造成样本污染和不可靠的检测结果，最终将导致检测结果的无效。</a:t>
            </a:r>
            <a:endParaRPr lang="en-US" altLang="zh-CN" sz="2400" dirty="0"/>
          </a:p>
          <a:p>
            <a:endParaRPr lang="zh-CN" altLang="en-US" sz="2400" dirty="0"/>
          </a:p>
          <a:p>
            <a:endParaRPr lang="zh-CN" altLang="en-US" sz="2400" dirty="0"/>
          </a:p>
        </p:txBody>
      </p:sp>
    </p:spTree>
    <p:extLst>
      <p:ext uri="{BB962C8B-B14F-4D97-AF65-F5344CB8AC3E}">
        <p14:creationId xmlns:p14="http://schemas.microsoft.com/office/powerpoint/2010/main" val="22172551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经典案例分析——CAS仲裁小组意见</a:t>
            </a:r>
          </a:p>
        </p:txBody>
      </p:sp>
      <p:sp>
        <p:nvSpPr>
          <p:cNvPr id="3" name="内容占位符 2"/>
          <p:cNvSpPr>
            <a:spLocks noGrp="1"/>
          </p:cNvSpPr>
          <p:nvPr>
            <p:ph idx="1"/>
          </p:nvPr>
        </p:nvSpPr>
        <p:spPr>
          <a:xfrm>
            <a:off x="609600" y="1601168"/>
            <a:ext cx="10972800" cy="5051880"/>
          </a:xfrm>
        </p:spPr>
        <p:txBody>
          <a:bodyPr/>
          <a:lstStyle/>
          <a:p>
            <a:r>
              <a:rPr lang="zh-CN" altLang="en-US" sz="2400" dirty="0"/>
              <a:t>根据双方提供的证据显示，JAAA一直未能遵守</a:t>
            </a:r>
            <a:r>
              <a:rPr lang="en-US" altLang="zh-CN" sz="2400" dirty="0"/>
              <a:t>《</a:t>
            </a:r>
            <a:r>
              <a:rPr lang="zh-CN" altLang="en-US" sz="2400" dirty="0"/>
              <a:t>兴奋剂检查国际标准</a:t>
            </a:r>
            <a:r>
              <a:rPr lang="en-US" altLang="zh-CN" sz="2400" dirty="0"/>
              <a:t>》</a:t>
            </a:r>
            <a:r>
              <a:rPr lang="zh-CN" altLang="en-US" sz="2400" dirty="0"/>
              <a:t>中规定的强制性检查程序，而运动员提供的证言详细且更具有说服力。根据前述原因，</a:t>
            </a:r>
            <a:r>
              <a:rPr lang="en-US" altLang="zh-CN" sz="2400" dirty="0"/>
              <a:t>CAS</a:t>
            </a:r>
            <a:r>
              <a:rPr lang="zh-CN" altLang="en-US" sz="2400" dirty="0"/>
              <a:t>仲裁小组不能得出运动员违反了反兴奋剂规则的结论。因此，IAAF和JAAA于2014年2月10日作出的决定应被撤销，运动员的临时停赛应立即终止。</a:t>
            </a:r>
            <a:endParaRPr lang="en-US" altLang="zh-CN" sz="2400" dirty="0"/>
          </a:p>
          <a:p>
            <a:endParaRPr lang="en-US" altLang="zh-CN" sz="2400" dirty="0"/>
          </a:p>
          <a:p>
            <a:r>
              <a:rPr lang="zh-CN" altLang="en-US" sz="2400" dirty="0"/>
              <a:t>基于这些理由，国际体育仲裁院裁定：</a:t>
            </a:r>
          </a:p>
          <a:p>
            <a:r>
              <a:rPr lang="zh-CN" altLang="en-US" sz="2400" dirty="0"/>
              <a:t>1.Veronica Campbell-Brown于2014年2月12日提出的上诉请求得到支持。</a:t>
            </a:r>
          </a:p>
          <a:p>
            <a:r>
              <a:rPr lang="zh-CN" altLang="en-US" sz="2400" dirty="0"/>
              <a:t>2.国际田径联合会兴奋剂审查委员会于2014年2月10日的决定被撤销。</a:t>
            </a:r>
          </a:p>
          <a:p>
            <a:r>
              <a:rPr lang="zh-CN" altLang="en-US" sz="2400" dirty="0"/>
              <a:t>3.牙买加田径运动管理协会2014年2月10日的决定被撤销。</a:t>
            </a:r>
          </a:p>
          <a:p>
            <a:r>
              <a:rPr lang="zh-CN" altLang="en-US" sz="2400" dirty="0"/>
              <a:t>4.驳回上诉人的其他诉讼请求。</a:t>
            </a:r>
          </a:p>
        </p:txBody>
      </p:sp>
    </p:spTree>
    <p:extLst>
      <p:ext uri="{BB962C8B-B14F-4D97-AF65-F5344CB8AC3E}">
        <p14:creationId xmlns:p14="http://schemas.microsoft.com/office/powerpoint/2010/main" val="583037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类似案件</a:t>
            </a:r>
          </a:p>
        </p:txBody>
      </p:sp>
      <p:graphicFrame>
        <p:nvGraphicFramePr>
          <p:cNvPr id="12" name="表格 11"/>
          <p:cNvGraphicFramePr/>
          <p:nvPr>
            <p:extLst>
              <p:ext uri="{D42A27DB-BD31-4B8C-83A1-F6EECF244321}">
                <p14:modId xmlns:p14="http://schemas.microsoft.com/office/powerpoint/2010/main" val="646571037"/>
              </p:ext>
            </p:extLst>
          </p:nvPr>
        </p:nvGraphicFramePr>
        <p:xfrm>
          <a:off x="504190" y="1219835"/>
          <a:ext cx="11078210" cy="5283200"/>
        </p:xfrm>
        <a:graphic>
          <a:graphicData uri="http://schemas.openxmlformats.org/drawingml/2006/table">
            <a:tbl>
              <a:tblPr firstRow="1" bandRow="1">
                <a:tableStyleId>{5C22544A-7EE6-4342-B048-85BDC9FD1C3A}</a:tableStyleId>
              </a:tblPr>
              <a:tblGrid>
                <a:gridCol w="1962785">
                  <a:extLst>
                    <a:ext uri="{9D8B030D-6E8A-4147-A177-3AD203B41FA5}">
                      <a16:colId xmlns:a16="http://schemas.microsoft.com/office/drawing/2014/main" xmlns="" val="20000"/>
                    </a:ext>
                  </a:extLst>
                </a:gridCol>
                <a:gridCol w="1383665">
                  <a:extLst>
                    <a:ext uri="{9D8B030D-6E8A-4147-A177-3AD203B41FA5}">
                      <a16:colId xmlns:a16="http://schemas.microsoft.com/office/drawing/2014/main" xmlns="" val="20001"/>
                    </a:ext>
                  </a:extLst>
                </a:gridCol>
                <a:gridCol w="4231815">
                  <a:extLst>
                    <a:ext uri="{9D8B030D-6E8A-4147-A177-3AD203B41FA5}">
                      <a16:colId xmlns:a16="http://schemas.microsoft.com/office/drawing/2014/main" xmlns="" val="20002"/>
                    </a:ext>
                  </a:extLst>
                </a:gridCol>
                <a:gridCol w="3499945">
                  <a:extLst>
                    <a:ext uri="{9D8B030D-6E8A-4147-A177-3AD203B41FA5}">
                      <a16:colId xmlns:a16="http://schemas.microsoft.com/office/drawing/2014/main" xmlns="" val="20003"/>
                    </a:ext>
                  </a:extLst>
                </a:gridCol>
              </a:tblGrid>
              <a:tr h="1076960">
                <a:tc>
                  <a:txBody>
                    <a:bodyPr/>
                    <a:lstStyle/>
                    <a:p>
                      <a:pPr>
                        <a:buNone/>
                      </a:pPr>
                      <a:r>
                        <a:rPr lang="zh-CN" altLang="en-US" dirty="0"/>
                        <a:t>案件号</a:t>
                      </a:r>
                    </a:p>
                  </a:txBody>
                  <a:tcPr/>
                </a:tc>
                <a:tc>
                  <a:txBody>
                    <a:bodyPr/>
                    <a:lstStyle/>
                    <a:p>
                      <a:pPr>
                        <a:buNone/>
                      </a:pPr>
                      <a:r>
                        <a:rPr lang="zh-CN" altLang="en-US" dirty="0"/>
                        <a:t>双方当事人</a:t>
                      </a:r>
                    </a:p>
                  </a:txBody>
                  <a:tcPr/>
                </a:tc>
                <a:tc>
                  <a:txBody>
                    <a:bodyPr/>
                    <a:lstStyle/>
                    <a:p>
                      <a:pPr>
                        <a:buNone/>
                      </a:pPr>
                      <a:r>
                        <a:rPr lang="zh-CN" altLang="en-US"/>
                        <a:t>裁判理由</a:t>
                      </a:r>
                    </a:p>
                  </a:txBody>
                  <a:tcPr/>
                </a:tc>
                <a:tc>
                  <a:txBody>
                    <a:bodyPr/>
                    <a:lstStyle/>
                    <a:p>
                      <a:pPr>
                        <a:buNone/>
                      </a:pPr>
                      <a:r>
                        <a:rPr lang="zh-CN" altLang="en-US" dirty="0"/>
                        <a:t>结果</a:t>
                      </a:r>
                    </a:p>
                  </a:txBody>
                  <a:tcPr/>
                </a:tc>
                <a:extLst>
                  <a:ext uri="{0D108BD9-81ED-4DB2-BD59-A6C34878D82A}">
                    <a16:rowId xmlns:a16="http://schemas.microsoft.com/office/drawing/2014/main" xmlns="" val="10000"/>
                  </a:ext>
                </a:extLst>
              </a:tr>
              <a:tr h="3627120">
                <a:tc>
                  <a:txBody>
                    <a:bodyPr/>
                    <a:lstStyle/>
                    <a:p>
                      <a:pPr>
                        <a:buNone/>
                      </a:pPr>
                      <a:r>
                        <a:rPr lang="zh-CN" altLang="en-US" dirty="0"/>
                        <a:t>CAS 2005/A/908</a:t>
                      </a:r>
                    </a:p>
                  </a:txBody>
                  <a:tcPr/>
                </a:tc>
                <a:tc>
                  <a:txBody>
                    <a:bodyPr/>
                    <a:lstStyle/>
                    <a:p>
                      <a:pPr>
                        <a:buNone/>
                      </a:pPr>
                      <a:r>
                        <a:rPr lang="zh-CN" altLang="en-US" dirty="0"/>
                        <a:t>WADA 诉 Coetzee Wium</a:t>
                      </a:r>
                    </a:p>
                  </a:txBody>
                  <a:tcPr/>
                </a:tc>
                <a:tc>
                  <a:txBody>
                    <a:bodyPr/>
                    <a:lstStyle/>
                    <a:p>
                      <a:pPr>
                        <a:buNone/>
                      </a:pPr>
                      <a:r>
                        <a:rPr lang="zh-CN" altLang="en-US" sz="1800" dirty="0"/>
                        <a:t>兴奋剂检查官在对运动员收集完样本，离开之后才发现，样本被遗忘在进行采样的办公室内。运动员认为这种行为已经违反了</a:t>
                      </a:r>
                      <a:r>
                        <a:rPr lang="en-US" altLang="zh-CN" sz="1800" dirty="0"/>
                        <a:t>《</a:t>
                      </a:r>
                      <a:r>
                        <a:rPr lang="zh-CN" altLang="en-US" sz="1800" dirty="0"/>
                        <a:t>兴奋剂检查国际标准</a:t>
                      </a:r>
                      <a:r>
                        <a:rPr lang="en-US" altLang="zh-CN" sz="1800" dirty="0"/>
                        <a:t>》</a:t>
                      </a:r>
                      <a:r>
                        <a:rPr lang="zh-CN" altLang="en-US" sz="1800" dirty="0"/>
                        <a:t>。本案中，样本在无人看管状态下长达约45分钟，并在延迟一天且未冷藏的情况下才被运送到实验室检测，运动员认为不能排除有被他人污染或细菌污染的可能性。</a:t>
                      </a:r>
                    </a:p>
                    <a:p>
                      <a:pPr>
                        <a:buNone/>
                      </a:pPr>
                      <a:r>
                        <a:rPr lang="zh-CN" altLang="en-US" sz="1800" dirty="0"/>
                        <a:t>CAS认为虽然兴奋剂检查程序违反了</a:t>
                      </a:r>
                      <a:r>
                        <a:rPr lang="en-US" altLang="zh-CN" sz="1800" dirty="0"/>
                        <a:t>《</a:t>
                      </a:r>
                      <a:r>
                        <a:rPr lang="zh-CN" altLang="en-US" sz="1800" dirty="0"/>
                        <a:t>兴奋剂检查国际标准</a:t>
                      </a:r>
                      <a:r>
                        <a:rPr lang="en-US" altLang="zh-CN" sz="1800" dirty="0"/>
                        <a:t>》</a:t>
                      </a:r>
                      <a:r>
                        <a:rPr lang="zh-CN" altLang="en-US" sz="1800" dirty="0"/>
                        <a:t>，但WADA已经证明，相关检查程序不会影响检测结果的可靠性。因为样本始终保持密封状态，封条完好，而且办公室里并无其他人进入。</a:t>
                      </a:r>
                    </a:p>
                  </a:txBody>
                  <a:tcPr/>
                </a:tc>
                <a:tc>
                  <a:txBody>
                    <a:bodyPr/>
                    <a:lstStyle/>
                    <a:p>
                      <a:pPr>
                        <a:buNone/>
                      </a:pPr>
                      <a:r>
                        <a:rPr lang="zh-CN" altLang="en-US" dirty="0"/>
                        <a:t>支持上诉请求，对运动员处以</a:t>
                      </a:r>
                      <a:r>
                        <a:rPr lang="en-US" altLang="zh-CN" dirty="0"/>
                        <a:t>2</a:t>
                      </a:r>
                      <a:r>
                        <a:rPr lang="zh-CN" altLang="en-US" dirty="0"/>
                        <a:t>年的禁赛处罚。</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1402917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格 11"/>
          <p:cNvGraphicFramePr/>
          <p:nvPr>
            <p:extLst>
              <p:ext uri="{D42A27DB-BD31-4B8C-83A1-F6EECF244321}">
                <p14:modId xmlns:p14="http://schemas.microsoft.com/office/powerpoint/2010/main" val="3251559389"/>
              </p:ext>
            </p:extLst>
          </p:nvPr>
        </p:nvGraphicFramePr>
        <p:xfrm>
          <a:off x="504190" y="927279"/>
          <a:ext cx="11078210" cy="4996636"/>
        </p:xfrm>
        <a:graphic>
          <a:graphicData uri="http://schemas.openxmlformats.org/drawingml/2006/table">
            <a:tbl>
              <a:tblPr firstRow="1" bandRow="1">
                <a:tableStyleId>{5C22544A-7EE6-4342-B048-85BDC9FD1C3A}</a:tableStyleId>
              </a:tblPr>
              <a:tblGrid>
                <a:gridCol w="1962785">
                  <a:extLst>
                    <a:ext uri="{9D8B030D-6E8A-4147-A177-3AD203B41FA5}">
                      <a16:colId xmlns:a16="http://schemas.microsoft.com/office/drawing/2014/main" xmlns="" val="20000"/>
                    </a:ext>
                  </a:extLst>
                </a:gridCol>
                <a:gridCol w="1383665">
                  <a:extLst>
                    <a:ext uri="{9D8B030D-6E8A-4147-A177-3AD203B41FA5}">
                      <a16:colId xmlns:a16="http://schemas.microsoft.com/office/drawing/2014/main" xmlns="" val="20001"/>
                    </a:ext>
                  </a:extLst>
                </a:gridCol>
                <a:gridCol w="4589167">
                  <a:extLst>
                    <a:ext uri="{9D8B030D-6E8A-4147-A177-3AD203B41FA5}">
                      <a16:colId xmlns:a16="http://schemas.microsoft.com/office/drawing/2014/main" xmlns="" val="20002"/>
                    </a:ext>
                  </a:extLst>
                </a:gridCol>
                <a:gridCol w="3142593">
                  <a:extLst>
                    <a:ext uri="{9D8B030D-6E8A-4147-A177-3AD203B41FA5}">
                      <a16:colId xmlns:a16="http://schemas.microsoft.com/office/drawing/2014/main" xmlns="" val="20003"/>
                    </a:ext>
                  </a:extLst>
                </a:gridCol>
              </a:tblGrid>
              <a:tr h="1369516">
                <a:tc>
                  <a:txBody>
                    <a:bodyPr/>
                    <a:lstStyle/>
                    <a:p>
                      <a:pPr>
                        <a:buNone/>
                      </a:pPr>
                      <a:r>
                        <a:rPr lang="zh-CN" altLang="en-US" dirty="0"/>
                        <a:t>案件号</a:t>
                      </a:r>
                    </a:p>
                  </a:txBody>
                  <a:tcPr/>
                </a:tc>
                <a:tc>
                  <a:txBody>
                    <a:bodyPr/>
                    <a:lstStyle/>
                    <a:p>
                      <a:pPr>
                        <a:buNone/>
                      </a:pPr>
                      <a:r>
                        <a:rPr lang="zh-CN" altLang="en-US"/>
                        <a:t>双方当事人</a:t>
                      </a:r>
                    </a:p>
                  </a:txBody>
                  <a:tcPr/>
                </a:tc>
                <a:tc>
                  <a:txBody>
                    <a:bodyPr/>
                    <a:lstStyle/>
                    <a:p>
                      <a:pPr>
                        <a:buNone/>
                      </a:pPr>
                      <a:r>
                        <a:rPr lang="zh-CN" altLang="en-US"/>
                        <a:t>裁判理由</a:t>
                      </a:r>
                    </a:p>
                  </a:txBody>
                  <a:tcPr/>
                </a:tc>
                <a:tc>
                  <a:txBody>
                    <a:bodyPr/>
                    <a:lstStyle/>
                    <a:p>
                      <a:pPr>
                        <a:buNone/>
                      </a:pPr>
                      <a:r>
                        <a:rPr lang="zh-CN" altLang="en-US"/>
                        <a:t>结果</a:t>
                      </a:r>
                    </a:p>
                  </a:txBody>
                  <a:tcPr/>
                </a:tc>
                <a:extLst>
                  <a:ext uri="{0D108BD9-81ED-4DB2-BD59-A6C34878D82A}">
                    <a16:rowId xmlns:a16="http://schemas.microsoft.com/office/drawing/2014/main" xmlns="" val="10000"/>
                  </a:ext>
                </a:extLst>
              </a:tr>
              <a:tr h="3627120">
                <a:tc>
                  <a:txBody>
                    <a:bodyPr/>
                    <a:lstStyle/>
                    <a:p>
                      <a:pPr>
                        <a:buNone/>
                      </a:pPr>
                      <a:r>
                        <a:rPr lang="zh-CN" altLang="en-US" dirty="0"/>
                        <a:t>CAS 2010/A/2277</a:t>
                      </a:r>
                    </a:p>
                  </a:txBody>
                  <a:tcPr/>
                </a:tc>
                <a:tc>
                  <a:txBody>
                    <a:bodyPr/>
                    <a:lstStyle/>
                    <a:p>
                      <a:pPr>
                        <a:buNone/>
                      </a:pPr>
                      <a:r>
                        <a:rPr lang="zh-CN" altLang="en-US" dirty="0"/>
                        <a:t>Roberto La Barbera 诉 国际轮椅和截肢运动联合会（IWAS）</a:t>
                      </a:r>
                    </a:p>
                  </a:txBody>
                  <a:tcPr/>
                </a:tc>
                <a:tc>
                  <a:txBody>
                    <a:bodyPr/>
                    <a:lstStyle/>
                    <a:p>
                      <a:pPr>
                        <a:buNone/>
                      </a:pPr>
                      <a:r>
                        <a:rPr lang="zh-CN" altLang="en-US" sz="1800" dirty="0"/>
                        <a:t>上诉人声称，样本的采集程序违反了</a:t>
                      </a:r>
                      <a:r>
                        <a:rPr lang="en-US" altLang="zh-CN" sz="1800" dirty="0"/>
                        <a:t>《</a:t>
                      </a:r>
                      <a:r>
                        <a:rPr lang="zh-CN" altLang="en-US" sz="1800" dirty="0"/>
                        <a:t>兴奋剂检查国际标准</a:t>
                      </a:r>
                      <a:r>
                        <a:rPr lang="en-US" altLang="zh-CN" sz="1800" dirty="0"/>
                        <a:t>》</a:t>
                      </a:r>
                      <a:r>
                        <a:rPr lang="zh-CN" altLang="en-US" sz="1800" dirty="0"/>
                        <a:t>。因为他在采样中途参加了颁奖仪式，且在他参加颁奖仪式前没有被反兴奋剂检查官要求检查其部分样本是否已妥善密封。同时，没有证据能够证明实验室里检测的尿液样本是他本人的。</a:t>
                      </a:r>
                    </a:p>
                    <a:p>
                      <a:pPr>
                        <a:buNone/>
                      </a:pPr>
                      <a:r>
                        <a:rPr lang="zh-CN" altLang="en-US" sz="1800" dirty="0"/>
                        <a:t>CAS认为，即使采样程序违反了</a:t>
                      </a:r>
                      <a:r>
                        <a:rPr lang="en-US" altLang="zh-CN" sz="1800" dirty="0"/>
                        <a:t>《</a:t>
                      </a:r>
                      <a:r>
                        <a:rPr lang="zh-CN" altLang="en-US" sz="1800" dirty="0"/>
                        <a:t>兴奋剂检查</a:t>
                      </a:r>
                      <a:r>
                        <a:rPr lang="zh-CN" altLang="en-US" sz="1800" strike="sngStrike" dirty="0"/>
                        <a:t>测</a:t>
                      </a:r>
                      <a:r>
                        <a:rPr lang="zh-CN" altLang="en-US" sz="1800" dirty="0"/>
                        <a:t>国际标准</a:t>
                      </a:r>
                      <a:r>
                        <a:rPr lang="en-US" altLang="zh-CN" sz="1800" dirty="0"/>
                        <a:t>》</a:t>
                      </a:r>
                      <a:r>
                        <a:rPr lang="zh-CN" altLang="en-US" sz="1800" dirty="0"/>
                        <a:t>，运动员也无法合理地证明不符合标准</a:t>
                      </a:r>
                      <a:r>
                        <a:rPr lang="zh-CN" altLang="en-US" sz="1800" strike="sngStrike" dirty="0"/>
                        <a:t>地</a:t>
                      </a:r>
                      <a:r>
                        <a:rPr lang="zh-CN" altLang="en-US" sz="1800" dirty="0"/>
                        <a:t>采样程序可以导致阳性检测结果。且运动员没有提供任何证据证明有人可能篡改了他的样本以及这种篡改是如何发生的。因此，</a:t>
                      </a:r>
                      <a:r>
                        <a:rPr lang="en-US" altLang="zh-CN" sz="1800" dirty="0"/>
                        <a:t>CAS</a:t>
                      </a:r>
                      <a:r>
                        <a:rPr lang="zh-CN" altLang="en-US" sz="1800" dirty="0"/>
                        <a:t>驳回了运动员的上诉。</a:t>
                      </a:r>
                    </a:p>
                  </a:txBody>
                  <a:tcPr/>
                </a:tc>
                <a:tc>
                  <a:txBody>
                    <a:bodyPr/>
                    <a:lstStyle/>
                    <a:p>
                      <a:pPr>
                        <a:buNone/>
                      </a:pPr>
                      <a:r>
                        <a:rPr lang="zh-CN" altLang="en-US" dirty="0"/>
                        <a:t>驳回上诉请求，维持了</a:t>
                      </a:r>
                      <a:r>
                        <a:rPr lang="en-US" altLang="zh-CN" dirty="0"/>
                        <a:t>IWAS</a:t>
                      </a:r>
                      <a:r>
                        <a:rPr lang="zh-CN" altLang="en-US" dirty="0"/>
                        <a:t>对运动员作出的处罚。</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53743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600"/>
              <a:t>新闻速览</a:t>
            </a:r>
          </a:p>
        </p:txBody>
      </p:sp>
      <p:sp>
        <p:nvSpPr>
          <p:cNvPr id="3" name="内容占位符 2"/>
          <p:cNvSpPr>
            <a:spLocks noGrp="1"/>
          </p:cNvSpPr>
          <p:nvPr>
            <p:ph idx="1"/>
          </p:nvPr>
        </p:nvSpPr>
        <p:spPr>
          <a:xfrm>
            <a:off x="609600" y="1238583"/>
            <a:ext cx="10972800" cy="4525215"/>
          </a:xfrm>
        </p:spPr>
        <p:txBody>
          <a:bodyPr/>
          <a:lstStyle/>
          <a:p>
            <a:r>
              <a:rPr lang="zh-CN" altLang="en-US" sz="2400" dirty="0"/>
              <a:t>俄罗斯冬季两项联盟(RBU)因未满足条件，仍未能恢复在国际冬季两项联盟(IBU)的会员资格</a:t>
            </a:r>
          </a:p>
          <a:p>
            <a:r>
              <a:rPr lang="zh-CN" altLang="en-US" sz="1400" u="sng" dirty="0">
                <a:solidFill>
                  <a:schemeClr val="accent1">
                    <a:lumMod val="50000"/>
                  </a:schemeClr>
                </a:solidFill>
              </a:rPr>
              <a:t>https://www.insidethegames.biz/articles/1084259/russia-remain-provisional-ibu-member</a:t>
            </a:r>
            <a:endParaRPr lang="zh-CN" altLang="en-US" sz="2400" dirty="0"/>
          </a:p>
          <a:p>
            <a:r>
              <a:rPr lang="en-US" altLang="zh-CN" sz="1600" dirty="0"/>
              <a:t>IBU</a:t>
            </a:r>
            <a:r>
              <a:rPr lang="zh-CN" altLang="en-US" sz="1600" dirty="0"/>
              <a:t>执行委员会今天宣布，10月18日至20日在慕尼黑举行的会议可能还不会允许俄罗斯参加。这意味着在2017年12月</a:t>
            </a:r>
            <a:r>
              <a:rPr lang="en-US" altLang="zh-CN" sz="1600" dirty="0"/>
              <a:t>RBU</a:t>
            </a:r>
            <a:r>
              <a:rPr lang="zh-CN" altLang="en-US" sz="1600" dirty="0"/>
              <a:t>由于俄罗斯的兴奋剂丑闻而被降级为IBU的临时成员后，RBU仍为IBU的临时成员，而非正式会员。</a:t>
            </a:r>
          </a:p>
          <a:p>
            <a:r>
              <a:rPr lang="en-US" altLang="zh-CN" sz="1600" dirty="0"/>
              <a:t>RBU</a:t>
            </a:r>
            <a:r>
              <a:rPr lang="zh-CN" altLang="en-US" sz="1600" dirty="0"/>
              <a:t>在被降级后收到了一份清单，其中列出了恢复会员地位必须满足的12项条件，</a:t>
            </a:r>
            <a:r>
              <a:rPr lang="en-US" altLang="zh-CN" sz="1600" dirty="0"/>
              <a:t>IBU</a:t>
            </a:r>
            <a:r>
              <a:rPr lang="zh-CN" altLang="en-US" sz="1600" dirty="0"/>
              <a:t>今天证实，这些条件尚未得到满足。“IBU/RBU标准后续工作组中的IBU代表在与RBU举行的三次会议上报告了</a:t>
            </a:r>
            <a:r>
              <a:rPr lang="en-US" altLang="zh-CN" sz="1600" dirty="0"/>
              <a:t>12</a:t>
            </a:r>
            <a:r>
              <a:rPr lang="zh-CN" altLang="en-US" sz="1600" dirty="0"/>
              <a:t>项条件履行的审查情况。”IBU说，“他们强调了与RBU和俄罗斯反兴奋剂机构的良好交流和积极的工作氛围。但是据进一步报告，</a:t>
            </a:r>
            <a:r>
              <a:rPr lang="en-US" altLang="zh-CN" sz="1600" dirty="0"/>
              <a:t>RBU</a:t>
            </a:r>
            <a:r>
              <a:rPr lang="zh-CN" altLang="en-US" sz="1600" dirty="0"/>
              <a:t>对这12项条件的履行工作尚未完成。由于这一进程仍在进行中，执行委员会认为，现在就恢复</a:t>
            </a:r>
            <a:r>
              <a:rPr lang="en-US" altLang="zh-CN" sz="1600" dirty="0"/>
              <a:t>RBU</a:t>
            </a:r>
            <a:r>
              <a:rPr lang="zh-CN" altLang="en-US" sz="1600" dirty="0"/>
              <a:t>的会员地位为时尚早。”</a:t>
            </a:r>
          </a:p>
          <a:p>
            <a:r>
              <a:rPr lang="zh-CN" altLang="en-US" sz="1600" dirty="0"/>
              <a:t>俄罗斯必须满足的条件包括支付法律费用和增加药物检测次数。获得莫斯科实验室数据的访问权限是另一项条件，目前世界反兴奋剂机构已经获得前述访问权限。</a:t>
            </a:r>
          </a:p>
          <a:p>
            <a:r>
              <a:rPr lang="zh-CN" altLang="en-US" sz="1600" dirty="0"/>
              <a:t>俄罗斯此前被指控在赛事期间，如2014年索契冬季奥运会中系统使用兴奋剂以及偷换检测样本。这一切都 “对冬季两项运动和IBU声誉造成了巨大损害”。尽管如此，俄罗斯并未被禁止主办赛事，俄罗斯的运动员仍然可以参加比赛。但是，迈凯伦报告公布后，随着不利于俄罗斯的更多证据被</a:t>
            </a:r>
            <a:r>
              <a:rPr lang="zh-CN" altLang="en-US" sz="1600" dirty="0">
                <a:sym typeface="+mn-ea"/>
              </a:rPr>
              <a:t>揭露，俄罗斯</a:t>
            </a:r>
            <a:r>
              <a:rPr lang="zh-CN" altLang="en-US" sz="1600" dirty="0"/>
              <a:t>已经被剥夺了2021年IBU世界锦标赛的主办权。</a:t>
            </a:r>
            <a:endParaRPr lang="zh-CN" altLang="en-US" sz="2000" dirty="0"/>
          </a:p>
        </p:txBody>
      </p:sp>
      <p:sp>
        <p:nvSpPr>
          <p:cNvPr id="5" name="动作按钮: 后退或前一项 4">
            <a:hlinkClick r:id="rId2" action="ppaction://hlinksldjump"/>
          </p:cNvPr>
          <p:cNvSpPr/>
          <p:nvPr/>
        </p:nvSpPr>
        <p:spPr>
          <a:xfrm>
            <a:off x="10615295" y="793750"/>
            <a:ext cx="617220" cy="2971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格 11"/>
          <p:cNvGraphicFramePr/>
          <p:nvPr>
            <p:extLst>
              <p:ext uri="{D42A27DB-BD31-4B8C-83A1-F6EECF244321}">
                <p14:modId xmlns:p14="http://schemas.microsoft.com/office/powerpoint/2010/main" val="3835451167"/>
              </p:ext>
            </p:extLst>
          </p:nvPr>
        </p:nvGraphicFramePr>
        <p:xfrm>
          <a:off x="504190" y="1219835"/>
          <a:ext cx="11078210" cy="4704080"/>
        </p:xfrm>
        <a:graphic>
          <a:graphicData uri="http://schemas.openxmlformats.org/drawingml/2006/table">
            <a:tbl>
              <a:tblPr firstRow="1" bandRow="1">
                <a:tableStyleId>{5C22544A-7EE6-4342-B048-85BDC9FD1C3A}</a:tableStyleId>
              </a:tblPr>
              <a:tblGrid>
                <a:gridCol w="1366651">
                  <a:extLst>
                    <a:ext uri="{9D8B030D-6E8A-4147-A177-3AD203B41FA5}">
                      <a16:colId xmlns:a16="http://schemas.microsoft.com/office/drawing/2014/main" xmlns="" val="20000"/>
                    </a:ext>
                  </a:extLst>
                </a:gridCol>
                <a:gridCol w="1979799">
                  <a:extLst>
                    <a:ext uri="{9D8B030D-6E8A-4147-A177-3AD203B41FA5}">
                      <a16:colId xmlns:a16="http://schemas.microsoft.com/office/drawing/2014/main" xmlns="" val="20001"/>
                    </a:ext>
                  </a:extLst>
                </a:gridCol>
                <a:gridCol w="5587650">
                  <a:extLst>
                    <a:ext uri="{9D8B030D-6E8A-4147-A177-3AD203B41FA5}">
                      <a16:colId xmlns:a16="http://schemas.microsoft.com/office/drawing/2014/main" xmlns="" val="20002"/>
                    </a:ext>
                  </a:extLst>
                </a:gridCol>
                <a:gridCol w="2144110">
                  <a:extLst>
                    <a:ext uri="{9D8B030D-6E8A-4147-A177-3AD203B41FA5}">
                      <a16:colId xmlns:a16="http://schemas.microsoft.com/office/drawing/2014/main" xmlns="" val="20003"/>
                    </a:ext>
                  </a:extLst>
                </a:gridCol>
              </a:tblGrid>
              <a:tr h="1076960">
                <a:tc>
                  <a:txBody>
                    <a:bodyPr/>
                    <a:lstStyle/>
                    <a:p>
                      <a:pPr>
                        <a:buNone/>
                      </a:pPr>
                      <a:r>
                        <a:rPr lang="zh-CN" altLang="en-US" dirty="0"/>
                        <a:t>案件号</a:t>
                      </a:r>
                    </a:p>
                  </a:txBody>
                  <a:tcPr/>
                </a:tc>
                <a:tc>
                  <a:txBody>
                    <a:bodyPr/>
                    <a:lstStyle/>
                    <a:p>
                      <a:pPr>
                        <a:buNone/>
                      </a:pPr>
                      <a:r>
                        <a:rPr lang="zh-CN" altLang="en-US"/>
                        <a:t>双方当事人</a:t>
                      </a:r>
                    </a:p>
                  </a:txBody>
                  <a:tcPr/>
                </a:tc>
                <a:tc>
                  <a:txBody>
                    <a:bodyPr/>
                    <a:lstStyle/>
                    <a:p>
                      <a:pPr>
                        <a:buNone/>
                      </a:pPr>
                      <a:r>
                        <a:rPr lang="zh-CN" altLang="en-US"/>
                        <a:t>裁判理由</a:t>
                      </a:r>
                    </a:p>
                  </a:txBody>
                  <a:tcPr/>
                </a:tc>
                <a:tc>
                  <a:txBody>
                    <a:bodyPr/>
                    <a:lstStyle/>
                    <a:p>
                      <a:pPr>
                        <a:buNone/>
                      </a:pPr>
                      <a:r>
                        <a:rPr lang="zh-CN" altLang="en-US"/>
                        <a:t>结果</a:t>
                      </a:r>
                    </a:p>
                  </a:txBody>
                  <a:tcPr/>
                </a:tc>
                <a:extLst>
                  <a:ext uri="{0D108BD9-81ED-4DB2-BD59-A6C34878D82A}">
                    <a16:rowId xmlns:a16="http://schemas.microsoft.com/office/drawing/2014/main" xmlns="" val="10000"/>
                  </a:ext>
                </a:extLst>
              </a:tr>
              <a:tr h="3627120">
                <a:tc>
                  <a:txBody>
                    <a:bodyPr/>
                    <a:lstStyle/>
                    <a:p>
                      <a:pPr>
                        <a:buNone/>
                      </a:pPr>
                      <a:r>
                        <a:rPr lang="zh-CN" altLang="en-US" dirty="0"/>
                        <a:t>CAS 2012/A/2779</a:t>
                      </a:r>
                    </a:p>
                  </a:txBody>
                  <a:tcPr/>
                </a:tc>
                <a:tc>
                  <a:txBody>
                    <a:bodyPr/>
                    <a:lstStyle/>
                    <a:p>
                      <a:pPr>
                        <a:buNone/>
                      </a:pPr>
                      <a:r>
                        <a:rPr lang="zh-CN" altLang="en-US" dirty="0"/>
                        <a:t>IAAF诉 </a:t>
                      </a:r>
                    </a:p>
                    <a:p>
                      <a:pPr>
                        <a:buNone/>
                      </a:pPr>
                      <a:r>
                        <a:rPr lang="zh-CN" altLang="en-US" dirty="0"/>
                        <a:t>巴西竞技体育联盟 (CBA</a:t>
                      </a:r>
                      <a:r>
                        <a:rPr lang="en-US" altLang="zh-CN" dirty="0"/>
                        <a:t>T</a:t>
                      </a:r>
                      <a:r>
                        <a:rPr lang="zh-CN" altLang="en-US" dirty="0"/>
                        <a:t>) &amp; Simone Alves da Silva</a:t>
                      </a:r>
                    </a:p>
                  </a:txBody>
                  <a:tcPr/>
                </a:tc>
                <a:tc>
                  <a:txBody>
                    <a:bodyPr/>
                    <a:lstStyle/>
                    <a:p>
                      <a:pPr>
                        <a:buNone/>
                      </a:pPr>
                      <a:r>
                        <a:rPr lang="zh-CN" altLang="en-US" sz="1800" dirty="0"/>
                        <a:t>在运动员提供了部分尿液样本后，兴奋剂检查官允许运动员携带未密封的样本容器离开兴奋剂检查区并接受了媒体采访。采访时，她把部分样本放在地板上，用一块布盖住。随后，她回到兴奋剂检查区，提供了剩余的部分样本。</a:t>
                      </a:r>
                    </a:p>
                    <a:p>
                      <a:pPr>
                        <a:buNone/>
                      </a:pPr>
                      <a:r>
                        <a:rPr lang="zh-CN" altLang="en-US" sz="1800" dirty="0"/>
                        <a:t>CAS独任仲裁员认为即使案中的相关检查程序违反了</a:t>
                      </a:r>
                      <a:r>
                        <a:rPr lang="en-US" altLang="zh-CN" sz="1800" dirty="0"/>
                        <a:t>《</a:t>
                      </a:r>
                      <a:r>
                        <a:rPr lang="zh-CN" altLang="en-US" sz="1800" dirty="0"/>
                        <a:t>兴奋剂检查国际标准</a:t>
                      </a:r>
                      <a:r>
                        <a:rPr lang="en-US" altLang="zh-CN" sz="1800" dirty="0"/>
                        <a:t>》</a:t>
                      </a:r>
                      <a:r>
                        <a:rPr lang="zh-CN" altLang="en-US" sz="1800" dirty="0"/>
                        <a:t>，但是检查程序违反国际标准是否导致或是否会合理地导致阳性检测结果是值得怀疑的。因为：（1）运动员在媒体采访中始终控制着样本瓶；（2）运动员签署了兴奋剂检查表，表明她对样本的收集方式感到满意；（3）运动员没有提供专家来证明未密封的样本瓶可能会受到污染。</a:t>
                      </a:r>
                    </a:p>
                  </a:txBody>
                  <a:tcPr/>
                </a:tc>
                <a:tc>
                  <a:txBody>
                    <a:bodyPr/>
                    <a:lstStyle/>
                    <a:p>
                      <a:pPr>
                        <a:buNone/>
                      </a:pPr>
                      <a:r>
                        <a:rPr lang="zh-CN" altLang="en-US" sz="2000" dirty="0"/>
                        <a:t>部分支持上诉请求，将禁赛期由</a:t>
                      </a:r>
                      <a:r>
                        <a:rPr lang="en-US" altLang="zh-CN" sz="2000" dirty="0"/>
                        <a:t>6</a:t>
                      </a:r>
                      <a:r>
                        <a:rPr lang="zh-CN" altLang="en-US" sz="2000" dirty="0"/>
                        <a:t>年减至</a:t>
                      </a:r>
                      <a:r>
                        <a:rPr lang="en-US" altLang="zh-CN" sz="2000" dirty="0"/>
                        <a:t>5</a:t>
                      </a:r>
                      <a:r>
                        <a:rPr lang="zh-CN" altLang="en-US" sz="2000" dirty="0"/>
                        <a:t>年。</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7663574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格 11"/>
          <p:cNvGraphicFramePr/>
          <p:nvPr>
            <p:extLst>
              <p:ext uri="{D42A27DB-BD31-4B8C-83A1-F6EECF244321}">
                <p14:modId xmlns:p14="http://schemas.microsoft.com/office/powerpoint/2010/main" val="2568604169"/>
              </p:ext>
            </p:extLst>
          </p:nvPr>
        </p:nvGraphicFramePr>
        <p:xfrm>
          <a:off x="504190" y="1219835"/>
          <a:ext cx="11078210" cy="5313680"/>
        </p:xfrm>
        <a:graphic>
          <a:graphicData uri="http://schemas.openxmlformats.org/drawingml/2006/table">
            <a:tbl>
              <a:tblPr firstRow="1" bandRow="1">
                <a:tableStyleId>{5C22544A-7EE6-4342-B048-85BDC9FD1C3A}</a:tableStyleId>
              </a:tblPr>
              <a:tblGrid>
                <a:gridCol w="851644">
                  <a:extLst>
                    <a:ext uri="{9D8B030D-6E8A-4147-A177-3AD203B41FA5}">
                      <a16:colId xmlns:a16="http://schemas.microsoft.com/office/drawing/2014/main" xmlns="" val="20000"/>
                    </a:ext>
                  </a:extLst>
                </a:gridCol>
                <a:gridCol w="1965435">
                  <a:extLst>
                    <a:ext uri="{9D8B030D-6E8A-4147-A177-3AD203B41FA5}">
                      <a16:colId xmlns:a16="http://schemas.microsoft.com/office/drawing/2014/main" xmlns="" val="20001"/>
                    </a:ext>
                  </a:extLst>
                </a:gridCol>
                <a:gridCol w="5686097">
                  <a:extLst>
                    <a:ext uri="{9D8B030D-6E8A-4147-A177-3AD203B41FA5}">
                      <a16:colId xmlns:a16="http://schemas.microsoft.com/office/drawing/2014/main" xmlns="" val="20002"/>
                    </a:ext>
                  </a:extLst>
                </a:gridCol>
                <a:gridCol w="2575034">
                  <a:extLst>
                    <a:ext uri="{9D8B030D-6E8A-4147-A177-3AD203B41FA5}">
                      <a16:colId xmlns:a16="http://schemas.microsoft.com/office/drawing/2014/main" xmlns="" val="20003"/>
                    </a:ext>
                  </a:extLst>
                </a:gridCol>
              </a:tblGrid>
              <a:tr h="1076960">
                <a:tc>
                  <a:txBody>
                    <a:bodyPr/>
                    <a:lstStyle/>
                    <a:p>
                      <a:pPr>
                        <a:buNone/>
                      </a:pPr>
                      <a:r>
                        <a:rPr lang="zh-CN" altLang="en-US" dirty="0"/>
                        <a:t>案件号</a:t>
                      </a:r>
                    </a:p>
                  </a:txBody>
                  <a:tcPr/>
                </a:tc>
                <a:tc>
                  <a:txBody>
                    <a:bodyPr/>
                    <a:lstStyle/>
                    <a:p>
                      <a:pPr>
                        <a:buNone/>
                      </a:pPr>
                      <a:r>
                        <a:rPr lang="zh-CN" altLang="en-US"/>
                        <a:t>双方当事人</a:t>
                      </a:r>
                    </a:p>
                  </a:txBody>
                  <a:tcPr/>
                </a:tc>
                <a:tc>
                  <a:txBody>
                    <a:bodyPr/>
                    <a:lstStyle/>
                    <a:p>
                      <a:pPr>
                        <a:buNone/>
                      </a:pPr>
                      <a:r>
                        <a:rPr lang="zh-CN" altLang="en-US"/>
                        <a:t>裁判理由</a:t>
                      </a:r>
                    </a:p>
                  </a:txBody>
                  <a:tcPr/>
                </a:tc>
                <a:tc>
                  <a:txBody>
                    <a:bodyPr/>
                    <a:lstStyle/>
                    <a:p>
                      <a:pPr>
                        <a:buNone/>
                      </a:pPr>
                      <a:r>
                        <a:rPr lang="zh-CN" altLang="en-US"/>
                        <a:t>结果</a:t>
                      </a:r>
                    </a:p>
                  </a:txBody>
                  <a:tcPr/>
                </a:tc>
                <a:extLst>
                  <a:ext uri="{0D108BD9-81ED-4DB2-BD59-A6C34878D82A}">
                    <a16:rowId xmlns:a16="http://schemas.microsoft.com/office/drawing/2014/main" xmlns="" val="10000"/>
                  </a:ext>
                </a:extLst>
              </a:tr>
              <a:tr h="3627120">
                <a:tc>
                  <a:txBody>
                    <a:bodyPr/>
                    <a:lstStyle/>
                    <a:p>
                      <a:pPr>
                        <a:buNone/>
                      </a:pPr>
                      <a:r>
                        <a:rPr lang="zh-CN" altLang="en-US" dirty="0"/>
                        <a:t>CAS 2015/A/3925</a:t>
                      </a:r>
                    </a:p>
                  </a:txBody>
                  <a:tcPr/>
                </a:tc>
                <a:tc>
                  <a:txBody>
                    <a:bodyPr/>
                    <a:lstStyle/>
                    <a:p>
                      <a:pPr>
                        <a:buNone/>
                      </a:pPr>
                      <a:r>
                        <a:rPr lang="zh-CN" altLang="en-US" dirty="0"/>
                        <a:t>Traves Smikle诉牙买加反兴奋剂委员会（JADCO）</a:t>
                      </a:r>
                    </a:p>
                  </a:txBody>
                  <a:tcPr/>
                </a:tc>
                <a:tc>
                  <a:txBody>
                    <a:bodyPr/>
                    <a:lstStyle/>
                    <a:p>
                      <a:pPr>
                        <a:buNone/>
                      </a:pPr>
                      <a:r>
                        <a:rPr lang="zh-CN" altLang="en-US" sz="1600" dirty="0"/>
                        <a:t>运动员称他使用过兴奋剂检查区内的水槽的水龙头用以冲洗样本收集容器，并用沾水的手打开、关闭过样本收集容器，并触碰过兴奋剂检查区内提供冰镇饮料的冰箱，而他的阳性检查结果是因接触含氢氯噻嗪污染的物品所导致。</a:t>
                      </a:r>
                    </a:p>
                    <a:p>
                      <a:pPr>
                        <a:buNone/>
                      </a:pPr>
                      <a:r>
                        <a:rPr lang="zh-CN" altLang="en-US" sz="1600" dirty="0"/>
                        <a:t>CAS认为：</a:t>
                      </a:r>
                      <a:endParaRPr lang="en-US" altLang="zh-CN" sz="1600" dirty="0"/>
                    </a:p>
                    <a:p>
                      <a:pPr>
                        <a:buNone/>
                      </a:pPr>
                      <a:r>
                        <a:rPr lang="en-US" altLang="zh-CN" sz="1600" dirty="0"/>
                        <a:t>1.</a:t>
                      </a:r>
                      <a:r>
                        <a:rPr lang="zh-CN" altLang="en-US" sz="1600" dirty="0"/>
                        <a:t>运动员的样本收集容器的开口是被密封和盖住的，因此不可能被外部来源的水或汗液污染。</a:t>
                      </a:r>
                    </a:p>
                    <a:p>
                      <a:pPr>
                        <a:buNone/>
                      </a:pPr>
                      <a:r>
                        <a:rPr lang="en-US" altLang="zh-CN" sz="1600" dirty="0"/>
                        <a:t>2.</a:t>
                      </a:r>
                      <a:r>
                        <a:rPr lang="zh-CN" altLang="en-US" sz="1600" dirty="0"/>
                        <a:t>没有证据表明，运动员接触的水被氢氯噻嗪污染了，也没有任何证据表明任何服用氢氯噻嗪的人接触过冰箱。</a:t>
                      </a:r>
                      <a:endParaRPr lang="en-US" altLang="zh-CN" sz="1600" dirty="0"/>
                    </a:p>
                    <a:p>
                      <a:pPr>
                        <a:buNone/>
                      </a:pPr>
                      <a:r>
                        <a:rPr lang="en-US" altLang="zh-CN" sz="1600" dirty="0"/>
                        <a:t>3.</a:t>
                      </a:r>
                      <a:r>
                        <a:rPr lang="zh-CN" altLang="en-US" sz="1600" dirty="0"/>
                        <a:t>兴奋剂检查等候室装有空调，没有证据表明里面有人出汗，排除了他人汗液污染的可能。</a:t>
                      </a:r>
                    </a:p>
                    <a:p>
                      <a:pPr>
                        <a:buNone/>
                      </a:pPr>
                      <a:r>
                        <a:rPr lang="en-US" altLang="zh-CN" sz="1600" dirty="0"/>
                        <a:t>4.</a:t>
                      </a:r>
                      <a:r>
                        <a:rPr lang="zh-CN" altLang="en-US" sz="1600" dirty="0"/>
                        <a:t>运动员自认，除他本人外，没有人接触过装有他的样本的容器。</a:t>
                      </a:r>
                      <a:endParaRPr lang="en-US" altLang="zh-CN" sz="1600" dirty="0"/>
                    </a:p>
                    <a:p>
                      <a:pPr>
                        <a:buNone/>
                      </a:pPr>
                      <a:r>
                        <a:rPr lang="en-US" altLang="zh-CN" sz="1600" dirty="0"/>
                        <a:t>5.</a:t>
                      </a:r>
                      <a:r>
                        <a:rPr lang="zh-CN" altLang="en-US" sz="1600" dirty="0"/>
                        <a:t>在兴奋剂检查程序中与运动员接触的两名陪同人员均未服用任何药物，也未在任何时候触摸过装有其尿样的容器。</a:t>
                      </a:r>
                      <a:endParaRPr lang="en-US" altLang="zh-CN" sz="1600" dirty="0"/>
                    </a:p>
                    <a:p>
                      <a:pPr>
                        <a:buNone/>
                      </a:pPr>
                      <a:r>
                        <a:rPr lang="zh-CN" altLang="en-US" sz="1600" dirty="0"/>
                        <a:t>因此，运动员没有提供采样程序违反国际标准与其样本中存在氢氯噻嗪之间的合理因果关系。</a:t>
                      </a:r>
                    </a:p>
                  </a:txBody>
                  <a:tcPr/>
                </a:tc>
                <a:tc>
                  <a:txBody>
                    <a:bodyPr/>
                    <a:lstStyle/>
                    <a:p>
                      <a:pPr>
                        <a:buNone/>
                      </a:pPr>
                      <a:r>
                        <a:rPr lang="zh-CN" altLang="en-US" sz="2000" dirty="0"/>
                        <a:t>驳回上诉请求，维持了被上诉人对上诉人作出的</a:t>
                      </a:r>
                      <a:r>
                        <a:rPr lang="en-US" altLang="zh-CN" sz="2000" dirty="0"/>
                        <a:t>2</a:t>
                      </a:r>
                      <a:r>
                        <a:rPr lang="zh-CN" altLang="en-US" sz="2000" dirty="0"/>
                        <a:t>年禁赛处罚</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8245593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zh-CN" altLang="en-US"/>
          </a:p>
        </p:txBody>
      </p:sp>
      <p:graphicFrame>
        <p:nvGraphicFramePr>
          <p:cNvPr id="4" name="表格 3"/>
          <p:cNvGraphicFramePr/>
          <p:nvPr>
            <p:extLst>
              <p:ext uri="{D42A27DB-BD31-4B8C-83A1-F6EECF244321}">
                <p14:modId xmlns:p14="http://schemas.microsoft.com/office/powerpoint/2010/main" val="4221772419"/>
              </p:ext>
            </p:extLst>
          </p:nvPr>
        </p:nvGraphicFramePr>
        <p:xfrm>
          <a:off x="504190" y="1219835"/>
          <a:ext cx="11078210" cy="4704080"/>
        </p:xfrm>
        <a:graphic>
          <a:graphicData uri="http://schemas.openxmlformats.org/drawingml/2006/table">
            <a:tbl>
              <a:tblPr firstRow="1" bandRow="1">
                <a:tableStyleId>{5C22544A-7EE6-4342-B048-85BDC9FD1C3A}</a:tableStyleId>
              </a:tblPr>
              <a:tblGrid>
                <a:gridCol w="851644">
                  <a:extLst>
                    <a:ext uri="{9D8B030D-6E8A-4147-A177-3AD203B41FA5}">
                      <a16:colId xmlns:a16="http://schemas.microsoft.com/office/drawing/2014/main" xmlns="" val="20000"/>
                    </a:ext>
                  </a:extLst>
                </a:gridCol>
                <a:gridCol w="1965435">
                  <a:extLst>
                    <a:ext uri="{9D8B030D-6E8A-4147-A177-3AD203B41FA5}">
                      <a16:colId xmlns:a16="http://schemas.microsoft.com/office/drawing/2014/main" xmlns="" val="20001"/>
                    </a:ext>
                  </a:extLst>
                </a:gridCol>
                <a:gridCol w="5686097">
                  <a:extLst>
                    <a:ext uri="{9D8B030D-6E8A-4147-A177-3AD203B41FA5}">
                      <a16:colId xmlns:a16="http://schemas.microsoft.com/office/drawing/2014/main" xmlns="" val="20002"/>
                    </a:ext>
                  </a:extLst>
                </a:gridCol>
                <a:gridCol w="2575034">
                  <a:extLst>
                    <a:ext uri="{9D8B030D-6E8A-4147-A177-3AD203B41FA5}">
                      <a16:colId xmlns:a16="http://schemas.microsoft.com/office/drawing/2014/main" xmlns="" val="20003"/>
                    </a:ext>
                  </a:extLst>
                </a:gridCol>
              </a:tblGrid>
              <a:tr h="1076960">
                <a:tc>
                  <a:txBody>
                    <a:bodyPr/>
                    <a:lstStyle/>
                    <a:p>
                      <a:pPr>
                        <a:buNone/>
                      </a:pPr>
                      <a:r>
                        <a:rPr lang="zh-CN" altLang="en-US" dirty="0"/>
                        <a:t>案件号</a:t>
                      </a:r>
                    </a:p>
                  </a:txBody>
                  <a:tcPr/>
                </a:tc>
                <a:tc>
                  <a:txBody>
                    <a:bodyPr/>
                    <a:lstStyle/>
                    <a:p>
                      <a:pPr>
                        <a:buNone/>
                      </a:pPr>
                      <a:r>
                        <a:rPr lang="zh-CN" altLang="en-US"/>
                        <a:t>双方当事人</a:t>
                      </a:r>
                    </a:p>
                  </a:txBody>
                  <a:tcPr/>
                </a:tc>
                <a:tc>
                  <a:txBody>
                    <a:bodyPr/>
                    <a:lstStyle/>
                    <a:p>
                      <a:pPr>
                        <a:buNone/>
                      </a:pPr>
                      <a:r>
                        <a:rPr lang="zh-CN" altLang="en-US" dirty="0"/>
                        <a:t>案件经过</a:t>
                      </a:r>
                    </a:p>
                  </a:txBody>
                  <a:tcPr/>
                </a:tc>
                <a:tc>
                  <a:txBody>
                    <a:bodyPr/>
                    <a:lstStyle/>
                    <a:p>
                      <a:pPr>
                        <a:buNone/>
                      </a:pPr>
                      <a:r>
                        <a:rPr lang="zh-CN" altLang="en-US"/>
                        <a:t>结果</a:t>
                      </a:r>
                    </a:p>
                  </a:txBody>
                  <a:tcPr/>
                </a:tc>
                <a:extLst>
                  <a:ext uri="{0D108BD9-81ED-4DB2-BD59-A6C34878D82A}">
                    <a16:rowId xmlns:a16="http://schemas.microsoft.com/office/drawing/2014/main" xmlns="" val="10000"/>
                  </a:ext>
                </a:extLst>
              </a:tr>
              <a:tr h="3627120">
                <a:tc>
                  <a:txBody>
                    <a:bodyPr/>
                    <a:lstStyle/>
                    <a:p>
                      <a:pPr>
                        <a:buNone/>
                      </a:pPr>
                      <a:r>
                        <a:rPr lang="en-US" altLang="zh-CN" dirty="0"/>
                        <a:t>CAS 2017/A/5280</a:t>
                      </a:r>
                    </a:p>
                  </a:txBody>
                  <a:tcPr/>
                </a:tc>
                <a:tc>
                  <a:txBody>
                    <a:bodyPr/>
                    <a:lstStyle/>
                    <a:p>
                      <a:pPr>
                        <a:buNone/>
                      </a:pPr>
                      <a:r>
                        <a:rPr lang="en-US" altLang="zh-CN" dirty="0" err="1"/>
                        <a:t>Danis</a:t>
                      </a:r>
                      <a:r>
                        <a:rPr lang="en-US" altLang="zh-CN" dirty="0"/>
                        <a:t> </a:t>
                      </a:r>
                      <a:r>
                        <a:rPr lang="en-US" altLang="zh-CN" dirty="0" err="1"/>
                        <a:t>Zaripov</a:t>
                      </a:r>
                      <a:endParaRPr lang="en-US" altLang="zh-CN" dirty="0"/>
                    </a:p>
                    <a:p>
                      <a:pPr>
                        <a:buNone/>
                      </a:pPr>
                      <a:r>
                        <a:rPr lang="zh-CN" altLang="en-US" dirty="0"/>
                        <a:t>诉国际冰球联合会（</a:t>
                      </a:r>
                      <a:r>
                        <a:rPr lang="en-US" altLang="zh-CN" dirty="0"/>
                        <a:t>IIHF</a:t>
                      </a:r>
                      <a:r>
                        <a:rPr lang="zh-CN" altLang="en-US" dirty="0"/>
                        <a:t>）</a:t>
                      </a:r>
                    </a:p>
                  </a:txBody>
                  <a:tcPr/>
                </a:tc>
                <a:tc>
                  <a:txBody>
                    <a:bodyPr/>
                    <a:lstStyle/>
                    <a:p>
                      <a:pPr>
                        <a:buNone/>
                      </a:pPr>
                      <a:r>
                        <a:rPr lang="zh-CN" altLang="en-US" sz="1600" dirty="0"/>
                        <a:t>上诉人是俄罗斯冰球</a:t>
                      </a:r>
                      <a:r>
                        <a:rPr lang="zh-CN" altLang="en-US" sz="1600" kern="1200" dirty="0">
                          <a:solidFill>
                            <a:schemeClr val="dk1"/>
                          </a:solidFill>
                          <a:latin typeface="+mn-lt"/>
                          <a:ea typeface="+mn-ea"/>
                          <a:cs typeface="+mn-cs"/>
                        </a:rPr>
                        <a:t>运动员，其在赛内兴奋剂检查中提供的样本</a:t>
                      </a:r>
                      <a:r>
                        <a:rPr lang="zh-CN" altLang="zh-CN" sz="1600" kern="1200" dirty="0">
                          <a:solidFill>
                            <a:schemeClr val="dk1"/>
                          </a:solidFill>
                          <a:latin typeface="+mn-lt"/>
                          <a:ea typeface="+mn-ea"/>
                          <a:cs typeface="+mn-cs"/>
                        </a:rPr>
                        <a:t>伪麻黄碱（低于阈值）和氢氯噻嗪</a:t>
                      </a:r>
                      <a:r>
                        <a:rPr lang="zh-CN" altLang="en-US" sz="1600" kern="1200" dirty="0">
                          <a:solidFill>
                            <a:schemeClr val="dk1"/>
                          </a:solidFill>
                          <a:latin typeface="+mn-lt"/>
                          <a:ea typeface="+mn-ea"/>
                          <a:cs typeface="+mn-cs"/>
                        </a:rPr>
                        <a:t>呈阳性。在</a:t>
                      </a:r>
                      <a:r>
                        <a:rPr lang="zh-CN" altLang="en-US" sz="1600" dirty="0"/>
                        <a:t>国际冰球联合会举行的听证会上，上诉人未出席且未说明</a:t>
                      </a:r>
                      <a:r>
                        <a:rPr lang="zh-CN" altLang="zh-CN" sz="1600" kern="1200" dirty="0">
                          <a:solidFill>
                            <a:schemeClr val="dk1"/>
                          </a:solidFill>
                          <a:latin typeface="+mn-lt"/>
                          <a:ea typeface="+mn-ea"/>
                          <a:cs typeface="+mn-cs"/>
                        </a:rPr>
                        <a:t>氢氯噻嗪</a:t>
                      </a:r>
                      <a:r>
                        <a:rPr lang="zh-CN" altLang="en-US" sz="1600" kern="1200" dirty="0">
                          <a:solidFill>
                            <a:schemeClr val="dk1"/>
                          </a:solidFill>
                          <a:latin typeface="+mn-lt"/>
                          <a:ea typeface="+mn-ea"/>
                          <a:cs typeface="+mn-cs"/>
                        </a:rPr>
                        <a:t>是如何进入其体内的，故</a:t>
                      </a:r>
                      <a:r>
                        <a:rPr lang="zh-CN" altLang="en-US" sz="1600" dirty="0"/>
                        <a:t>国际冰球联合会纪律委员会对上诉人作出禁赛</a:t>
                      </a:r>
                      <a:r>
                        <a:rPr lang="en-US" altLang="zh-CN" sz="1600" dirty="0"/>
                        <a:t>2</a:t>
                      </a:r>
                      <a:r>
                        <a:rPr lang="zh-CN" altLang="en-US" sz="1600" dirty="0"/>
                        <a:t>年的处罚。在上诉人向</a:t>
                      </a:r>
                      <a:r>
                        <a:rPr lang="en-US" altLang="zh-CN" sz="1600" dirty="0"/>
                        <a:t>CAS</a:t>
                      </a:r>
                      <a:r>
                        <a:rPr lang="zh-CN" altLang="en-US" sz="1600" dirty="0"/>
                        <a:t>提起上诉后，上诉人与被上诉人和解，被上诉人最终认可上诉人提供的证据，</a:t>
                      </a:r>
                      <a:r>
                        <a:rPr lang="zh-CN" altLang="en-US" sz="1600" kern="1200" dirty="0">
                          <a:solidFill>
                            <a:schemeClr val="dk1"/>
                          </a:solidFill>
                          <a:latin typeface="+mn-lt"/>
                          <a:ea typeface="+mn-ea"/>
                          <a:cs typeface="+mn-cs"/>
                        </a:rPr>
                        <a:t>认定：</a:t>
                      </a:r>
                      <a:r>
                        <a:rPr lang="en-US" altLang="zh-CN" sz="1600" kern="1200" dirty="0">
                          <a:solidFill>
                            <a:schemeClr val="dk1"/>
                          </a:solidFill>
                          <a:latin typeface="+mn-lt"/>
                          <a:ea typeface="+mn-ea"/>
                          <a:cs typeface="+mn-cs"/>
                        </a:rPr>
                        <a:t>1</a:t>
                      </a:r>
                      <a:r>
                        <a:rPr lang="zh-CN" altLang="en-US" sz="1600" kern="1200" dirty="0">
                          <a:solidFill>
                            <a:schemeClr val="dk1"/>
                          </a:solidFill>
                          <a:latin typeface="+mn-lt"/>
                          <a:ea typeface="+mn-ea"/>
                          <a:cs typeface="+mn-cs"/>
                        </a:rPr>
                        <a:t>。上诉人的样本中存在的</a:t>
                      </a:r>
                      <a:r>
                        <a:rPr lang="zh-CN" altLang="zh-CN" sz="1600" kern="1200" dirty="0">
                          <a:solidFill>
                            <a:schemeClr val="dk1"/>
                          </a:solidFill>
                          <a:latin typeface="+mn-lt"/>
                          <a:ea typeface="+mn-ea"/>
                          <a:cs typeface="+mn-cs"/>
                        </a:rPr>
                        <a:t>氢氯噻嗪</a:t>
                      </a:r>
                      <a:r>
                        <a:rPr lang="zh-CN" altLang="en-US" sz="1600" kern="1200" dirty="0">
                          <a:solidFill>
                            <a:schemeClr val="dk1"/>
                          </a:solidFill>
                          <a:latin typeface="+mn-lt"/>
                          <a:ea typeface="+mn-ea"/>
                          <a:cs typeface="+mn-cs"/>
                        </a:rPr>
                        <a:t>含量是一单位医用剂量的一千分之一，完全不足以起到任何治疗或掩盖作用；</a:t>
                      </a:r>
                      <a:r>
                        <a:rPr lang="en-US" altLang="zh-CN" sz="1600" kern="1200" dirty="0">
                          <a:solidFill>
                            <a:schemeClr val="dk1"/>
                          </a:solidFill>
                          <a:latin typeface="+mn-lt"/>
                          <a:ea typeface="+mn-ea"/>
                          <a:cs typeface="+mn-cs"/>
                        </a:rPr>
                        <a:t>2.</a:t>
                      </a:r>
                      <a:r>
                        <a:rPr lang="zh-CN" altLang="en-US" sz="1600" kern="1200" dirty="0">
                          <a:solidFill>
                            <a:schemeClr val="dk1"/>
                          </a:solidFill>
                          <a:latin typeface="+mn-lt"/>
                          <a:ea typeface="+mn-ea"/>
                          <a:cs typeface="+mn-cs"/>
                        </a:rPr>
                        <a:t>运动员的样本中存在的</a:t>
                      </a:r>
                      <a:r>
                        <a:rPr lang="zh-CN" altLang="zh-CN" sz="1600" kern="1200" dirty="0">
                          <a:solidFill>
                            <a:schemeClr val="dk1"/>
                          </a:solidFill>
                          <a:latin typeface="+mn-lt"/>
                          <a:ea typeface="+mn-ea"/>
                          <a:cs typeface="+mn-cs"/>
                        </a:rPr>
                        <a:t>氢氯噻嗪</a:t>
                      </a:r>
                      <a:r>
                        <a:rPr lang="zh-CN" altLang="en-US" sz="1600" kern="1200" dirty="0">
                          <a:solidFill>
                            <a:schemeClr val="dk1"/>
                          </a:solidFill>
                          <a:latin typeface="+mn-lt"/>
                          <a:ea typeface="+mn-ea"/>
                          <a:cs typeface="+mn-cs"/>
                        </a:rPr>
                        <a:t>的来源于受污染的维生素</a:t>
                      </a:r>
                      <a:r>
                        <a:rPr lang="en-US" altLang="zh-CN" sz="1600" kern="1200" dirty="0">
                          <a:solidFill>
                            <a:schemeClr val="dk1"/>
                          </a:solidFill>
                          <a:latin typeface="+mn-lt"/>
                          <a:ea typeface="+mn-ea"/>
                          <a:cs typeface="+mn-cs"/>
                        </a:rPr>
                        <a:t>C</a:t>
                      </a:r>
                      <a:r>
                        <a:rPr lang="zh-CN" altLang="en-US" sz="1600" kern="1200" dirty="0">
                          <a:solidFill>
                            <a:schemeClr val="dk1"/>
                          </a:solidFill>
                          <a:latin typeface="+mn-lt"/>
                          <a:ea typeface="+mn-ea"/>
                          <a:cs typeface="+mn-cs"/>
                        </a:rPr>
                        <a:t>；</a:t>
                      </a:r>
                      <a:r>
                        <a:rPr lang="en-US" altLang="zh-CN" sz="1600" kern="1200" dirty="0">
                          <a:solidFill>
                            <a:schemeClr val="dk1"/>
                          </a:solidFill>
                          <a:latin typeface="+mn-lt"/>
                          <a:ea typeface="+mn-ea"/>
                          <a:cs typeface="+mn-cs"/>
                        </a:rPr>
                        <a:t>3.</a:t>
                      </a:r>
                      <a:r>
                        <a:rPr lang="zh-CN" altLang="en-US" sz="1600" kern="1200" dirty="0">
                          <a:solidFill>
                            <a:schemeClr val="dk1"/>
                          </a:solidFill>
                          <a:latin typeface="+mn-lt"/>
                          <a:ea typeface="+mn-ea"/>
                          <a:cs typeface="+mn-cs"/>
                        </a:rPr>
                        <a:t>上诉人无重大过错或疏忽</a:t>
                      </a:r>
                      <a:r>
                        <a:rPr lang="zh-CN" altLang="en-US" sz="2285" b="0" i="0" u="none" strike="noStrike" kern="1200" dirty="0">
                          <a:solidFill>
                            <a:schemeClr val="dk1"/>
                          </a:solidFill>
                          <a:effectLst/>
                          <a:latin typeface="+mn-lt"/>
                          <a:ea typeface="+mn-ea"/>
                          <a:cs typeface="+mn-cs"/>
                        </a:rPr>
                        <a:t>。</a:t>
                      </a:r>
                      <a:endParaRPr lang="zh-CN" altLang="en-US" sz="1600" kern="1200" dirty="0">
                        <a:solidFill>
                          <a:schemeClr val="dk1"/>
                        </a:solidFill>
                        <a:latin typeface="+mn-lt"/>
                        <a:ea typeface="+mn-ea"/>
                        <a:cs typeface="+mn-cs"/>
                      </a:endParaRPr>
                    </a:p>
                  </a:txBody>
                  <a:tcPr/>
                </a:tc>
                <a:tc>
                  <a:txBody>
                    <a:bodyPr/>
                    <a:lstStyle/>
                    <a:p>
                      <a:pPr>
                        <a:buNone/>
                      </a:pPr>
                      <a:r>
                        <a:rPr lang="zh-CN" altLang="en-US" sz="2000" dirty="0"/>
                        <a:t>双方达成和解，将上诉人的禁赛期由</a:t>
                      </a:r>
                      <a:r>
                        <a:rPr lang="en-US" altLang="zh-CN" sz="2000" dirty="0"/>
                        <a:t>2</a:t>
                      </a:r>
                      <a:r>
                        <a:rPr lang="zh-CN" altLang="en-US" sz="2000" dirty="0"/>
                        <a:t>年缩短至</a:t>
                      </a:r>
                      <a:r>
                        <a:rPr lang="en-US" altLang="zh-CN" sz="2000" dirty="0"/>
                        <a:t>6</a:t>
                      </a:r>
                      <a:r>
                        <a:rPr lang="zh-CN" altLang="en-US" sz="2000" dirty="0"/>
                        <a:t>个月。</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078141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2020 </a:t>
            </a:r>
            <a:r>
              <a:rPr lang="zh-CN" altLang="en-US" dirty="0"/>
              <a:t>年禁用清单主要修订及注释概要</a:t>
            </a:r>
            <a:r>
              <a:rPr lang="en-US" altLang="zh-CN" dirty="0"/>
              <a:t/>
            </a:r>
            <a:br>
              <a:rPr lang="en-US" altLang="zh-CN" dirty="0"/>
            </a:br>
            <a:r>
              <a:rPr lang="zh-CN" altLang="en-US" sz="2000" dirty="0">
                <a:solidFill>
                  <a:srgbClr val="00B0F0"/>
                </a:solidFill>
              </a:rPr>
              <a:t>（注：本译文，仅供内部参考</a:t>
            </a:r>
            <a:r>
              <a:rPr lang="zh-CN" altLang="zh-CN" sz="2000" dirty="0">
                <a:solidFill>
                  <a:srgbClr val="00B0F0"/>
                </a:solidFill>
              </a:rPr>
              <a:t>，</a:t>
            </a:r>
            <a:r>
              <a:rPr lang="zh-CN" altLang="en-US" sz="2000" dirty="0">
                <a:solidFill>
                  <a:srgbClr val="00B0F0"/>
                </a:solidFill>
              </a:rPr>
              <a:t>具体内容请以国家体育总局</a:t>
            </a:r>
            <a:r>
              <a:rPr lang="zh-CN" altLang="zh-CN" sz="2000" dirty="0">
                <a:solidFill>
                  <a:srgbClr val="00B0F0"/>
                </a:solidFill>
              </a:rPr>
              <a:t>反兴奋剂中心官网公布的译本为准</a:t>
            </a:r>
            <a:r>
              <a:rPr lang="zh-CN" altLang="en-US" sz="2000" dirty="0">
                <a:solidFill>
                  <a:srgbClr val="00B0F0"/>
                </a:solidFill>
              </a:rPr>
              <a:t>）</a:t>
            </a:r>
          </a:p>
        </p:txBody>
      </p:sp>
      <p:sp>
        <p:nvSpPr>
          <p:cNvPr id="3" name="内容占位符 2"/>
          <p:cNvSpPr>
            <a:spLocks noGrp="1"/>
          </p:cNvSpPr>
          <p:nvPr>
            <p:ph idx="1"/>
          </p:nvPr>
        </p:nvSpPr>
        <p:spPr>
          <a:xfrm>
            <a:off x="609600" y="1417659"/>
            <a:ext cx="10972800" cy="4708724"/>
          </a:xfrm>
        </p:spPr>
        <p:txBody>
          <a:bodyPr/>
          <a:lstStyle/>
          <a:p>
            <a:r>
              <a:rPr lang="zh-CN" altLang="zh-CN" sz="2000" b="1" dirty="0"/>
              <a:t>所有场合禁用的物质和方法</a:t>
            </a:r>
            <a:endParaRPr lang="zh-CN" altLang="zh-CN" sz="2000" dirty="0"/>
          </a:p>
          <a:p>
            <a:r>
              <a:rPr lang="en-US" altLang="zh-CN" sz="2000" b="1" dirty="0"/>
              <a:t>(</a:t>
            </a:r>
            <a:r>
              <a:rPr lang="zh-CN" altLang="zh-CN" sz="2000" b="1" dirty="0"/>
              <a:t>赛内和赛外</a:t>
            </a:r>
            <a:r>
              <a:rPr lang="en-US" altLang="zh-CN" sz="2000" b="1" dirty="0"/>
              <a:t>)</a:t>
            </a:r>
            <a:endParaRPr lang="zh-CN" altLang="zh-CN" sz="2000" dirty="0"/>
          </a:p>
          <a:p>
            <a:r>
              <a:rPr lang="zh-CN" altLang="zh-CN" sz="2000" b="1" dirty="0"/>
              <a:t>禁用物质</a:t>
            </a:r>
            <a:endParaRPr lang="zh-CN" altLang="zh-CN" sz="2000" dirty="0"/>
          </a:p>
          <a:p>
            <a:r>
              <a:rPr lang="en-US" altLang="zh-CN" sz="2000" b="1" dirty="0"/>
              <a:t>S1 </a:t>
            </a:r>
            <a:r>
              <a:rPr lang="zh-CN" altLang="zh-CN" sz="2000" b="1" dirty="0"/>
              <a:t>蛋白同化制剂</a:t>
            </a:r>
            <a:endParaRPr lang="zh-CN" altLang="zh-CN" sz="2000" dirty="0"/>
          </a:p>
          <a:p>
            <a:r>
              <a:rPr lang="en-US" altLang="zh-CN" sz="2000" dirty="0"/>
              <a:t>1	</a:t>
            </a:r>
            <a:r>
              <a:rPr lang="zh-CN" altLang="zh-CN" sz="2000" dirty="0"/>
              <a:t>蛋白同化雄性类固醇（</a:t>
            </a:r>
            <a:r>
              <a:rPr lang="en-US" altLang="zh-CN" sz="2000" dirty="0"/>
              <a:t>AAS</a:t>
            </a:r>
            <a:r>
              <a:rPr lang="zh-CN" altLang="zh-CN" sz="2000" dirty="0"/>
              <a:t>）</a:t>
            </a:r>
          </a:p>
          <a:p>
            <a:pPr lvl="0"/>
            <a:r>
              <a:rPr lang="zh-CN" altLang="en-US" sz="2000" dirty="0"/>
              <a:t>	已删除蛋白同化雄性类固醇的“</a:t>
            </a:r>
            <a:r>
              <a:rPr lang="en-US" altLang="zh-CN" sz="2000" dirty="0"/>
              <a:t>a. </a:t>
            </a:r>
            <a:r>
              <a:rPr lang="zh-CN" altLang="en-US" sz="2000" dirty="0"/>
              <a:t>外源性”和 “</a:t>
            </a:r>
            <a:r>
              <a:rPr lang="en-US" altLang="zh-CN" sz="2000" dirty="0"/>
              <a:t>b. </a:t>
            </a:r>
            <a:r>
              <a:rPr lang="zh-CN" altLang="en-US" sz="2000" dirty="0"/>
              <a:t>内源性”的细化分类，所有</a:t>
            </a:r>
            <a:r>
              <a:rPr lang="en-US" altLang="zh-CN" sz="2000" dirty="0"/>
              <a:t>AAS </a:t>
            </a:r>
            <a:r>
              <a:rPr lang="zh-CN" altLang="en-US" sz="2000" dirty="0"/>
              <a:t>归为一类。</a:t>
            </a:r>
            <a:r>
              <a:rPr lang="en-US" altLang="zh-CN" sz="2000" dirty="0"/>
              <a:t>S1</a:t>
            </a:r>
            <a:r>
              <a:rPr lang="zh-CN" altLang="en-US" sz="2000" dirty="0"/>
              <a:t>中的禁用物质没有改变，但是新增了两个举例（</a:t>
            </a:r>
            <a:r>
              <a:rPr lang="en-US" altLang="zh-CN" sz="2000" dirty="0" err="1"/>
              <a:t>Methylclostebol</a:t>
            </a:r>
            <a:r>
              <a:rPr lang="en-US" altLang="zh-CN" sz="2000" dirty="0"/>
              <a:t> (</a:t>
            </a:r>
            <a:r>
              <a:rPr lang="zh-CN" altLang="en-US" sz="2000" dirty="0"/>
              <a:t>注：网络翻译为 甲基氯司替勃 或 </a:t>
            </a:r>
            <a:r>
              <a:rPr lang="en-US" altLang="zh-CN" sz="2000" dirty="0"/>
              <a:t>4-</a:t>
            </a:r>
            <a:r>
              <a:rPr lang="zh-CN" altLang="en-US" sz="2000" dirty="0"/>
              <a:t>氯甲睾酮</a:t>
            </a:r>
            <a:r>
              <a:rPr lang="en-US" altLang="zh-CN" sz="2000" dirty="0"/>
              <a:t>) </a:t>
            </a:r>
            <a:r>
              <a:rPr lang="zh-CN" altLang="en-US" sz="2000" dirty="0"/>
              <a:t>和 </a:t>
            </a:r>
            <a:r>
              <a:rPr lang="en-US" altLang="zh-CN" sz="2000" dirty="0"/>
              <a:t>1-Epiandrosterone</a:t>
            </a:r>
            <a:r>
              <a:rPr lang="zh-CN" altLang="en-US" sz="2000" dirty="0"/>
              <a:t>（注：网络翻译为 </a:t>
            </a:r>
            <a:r>
              <a:rPr lang="en-US" altLang="zh-CN" sz="2000" dirty="0"/>
              <a:t>1-</a:t>
            </a:r>
            <a:r>
              <a:rPr lang="zh-CN" altLang="en-US" sz="2000" dirty="0"/>
              <a:t>表雄酮））。此更改是为了反映以下事实：外源性使用时，所有蛋白同化制剂均禁止，同时将 </a:t>
            </a:r>
            <a:r>
              <a:rPr lang="en-US" altLang="zh-CN" sz="2000" dirty="0"/>
              <a:t>S1 </a:t>
            </a:r>
            <a:r>
              <a:rPr lang="zh-CN" altLang="en-US" sz="2000" dirty="0"/>
              <a:t>的归类与清单中其他类别不区分内源性和外源性一致。与以前相同，相应的技术文件（如：</a:t>
            </a:r>
            <a:r>
              <a:rPr lang="en-US" altLang="zh-CN" sz="2000" dirty="0"/>
              <a:t>TD2019IRMS</a:t>
            </a:r>
            <a:r>
              <a:rPr lang="zh-CN" altLang="en-US" sz="2000" dirty="0"/>
              <a:t>）或任何其他适用的技术文件（如：</a:t>
            </a:r>
            <a:r>
              <a:rPr lang="en-US" altLang="zh-CN" sz="2000" dirty="0"/>
              <a:t>TD2019NA</a:t>
            </a:r>
            <a:r>
              <a:rPr lang="zh-CN" altLang="en-US" sz="2000" dirty="0"/>
              <a:t>）或技术信函确定物质的来源（即，该物质是内源性还是外源性的）进行了规定。</a:t>
            </a:r>
          </a:p>
          <a:p>
            <a:r>
              <a:rPr lang="en-US" altLang="zh-CN" sz="2000" b="1" dirty="0"/>
              <a:t>2	</a:t>
            </a:r>
            <a:r>
              <a:rPr lang="zh-CN" altLang="zh-CN" sz="2000" b="1" dirty="0"/>
              <a:t>其他蛋白同化制剂</a:t>
            </a:r>
            <a:endParaRPr lang="zh-CN" altLang="zh-CN" sz="2000" dirty="0"/>
          </a:p>
          <a:p>
            <a:pPr lvl="0"/>
            <a:r>
              <a:rPr lang="en-US" altLang="zh-CN" sz="2000" dirty="0"/>
              <a:t>LGD-4033 </a:t>
            </a:r>
            <a:r>
              <a:rPr lang="zh-CN" altLang="zh-CN" sz="2000" dirty="0"/>
              <a:t>现在增加一个使用更普遍的名称 </a:t>
            </a:r>
            <a:r>
              <a:rPr lang="en-US" altLang="zh-CN" sz="2000" dirty="0" err="1"/>
              <a:t>ligandrol</a:t>
            </a:r>
            <a:r>
              <a:rPr lang="en-US" altLang="zh-CN" sz="2000" dirty="0"/>
              <a:t> </a:t>
            </a:r>
            <a:r>
              <a:rPr lang="zh-CN" altLang="en-US" sz="2000" dirty="0"/>
              <a:t>（注：未找到合适的英文译名）</a:t>
            </a:r>
            <a:r>
              <a:rPr lang="zh-CN" altLang="zh-CN" sz="2000" dirty="0"/>
              <a:t>。</a:t>
            </a:r>
          </a:p>
        </p:txBody>
      </p:sp>
    </p:spTree>
    <p:extLst>
      <p:ext uri="{BB962C8B-B14F-4D97-AF65-F5344CB8AC3E}">
        <p14:creationId xmlns:p14="http://schemas.microsoft.com/office/powerpoint/2010/main" val="28311998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64630" y="1346335"/>
            <a:ext cx="10972800" cy="4525215"/>
          </a:xfrm>
        </p:spPr>
        <p:txBody>
          <a:bodyPr/>
          <a:lstStyle/>
          <a:p>
            <a:r>
              <a:rPr lang="en-US" altLang="zh-CN" sz="2000" b="1" dirty="0"/>
              <a:t>S2</a:t>
            </a:r>
            <a:r>
              <a:rPr lang="zh-CN" altLang="zh-CN" sz="2000" b="1" dirty="0"/>
              <a:t>肽类激素、生长因子、相关物质和模拟物</a:t>
            </a:r>
            <a:endParaRPr lang="zh-CN" altLang="zh-CN" sz="2000" dirty="0"/>
          </a:p>
          <a:p>
            <a:pPr lvl="0"/>
            <a:r>
              <a:rPr lang="zh-CN" altLang="zh-CN" sz="2000" dirty="0"/>
              <a:t>重新评估后，因为</a:t>
            </a:r>
            <a:r>
              <a:rPr lang="zh-CN" altLang="en-US" sz="2000" dirty="0"/>
              <a:t>氩气</a:t>
            </a:r>
            <a:r>
              <a:rPr lang="zh-CN" altLang="zh-CN" sz="2000" dirty="0"/>
              <a:t>不再被认为符合纳入标准，将氩气移出禁用清单。 </a:t>
            </a:r>
          </a:p>
          <a:p>
            <a:pPr lvl="0"/>
            <a:r>
              <a:rPr lang="zh-CN" altLang="zh-CN" sz="2000" dirty="0"/>
              <a:t>转化生长因子</a:t>
            </a:r>
            <a:r>
              <a:rPr lang="en-US" altLang="zh-CN" sz="2000" dirty="0"/>
              <a:t>-β </a:t>
            </a:r>
            <a:r>
              <a:rPr lang="zh-CN" altLang="zh-CN" sz="2000" dirty="0"/>
              <a:t>（</a:t>
            </a:r>
            <a:r>
              <a:rPr lang="en-US" altLang="zh-CN" sz="2000" dirty="0"/>
              <a:t>TGF-β </a:t>
            </a:r>
            <a:r>
              <a:rPr lang="zh-CN" altLang="zh-CN" sz="2000" dirty="0"/>
              <a:t>）抑制剂：增加</a:t>
            </a:r>
            <a:r>
              <a:rPr lang="en-US" altLang="zh-CN" sz="2000" dirty="0"/>
              <a:t>“</a:t>
            </a:r>
            <a:r>
              <a:rPr lang="zh-CN" altLang="zh-CN" sz="2000" dirty="0"/>
              <a:t>信号传导</a:t>
            </a:r>
            <a:r>
              <a:rPr lang="en-US" altLang="zh-CN" sz="2000" dirty="0"/>
              <a:t>”</a:t>
            </a:r>
            <a:r>
              <a:rPr lang="zh-CN" altLang="zh-CN" sz="2000" dirty="0"/>
              <a:t>（</a:t>
            </a:r>
            <a:r>
              <a:rPr lang="en-US" altLang="zh-CN" sz="2000" dirty="0" err="1"/>
              <a:t>signalling</a:t>
            </a:r>
            <a:r>
              <a:rPr lang="zh-CN" altLang="zh-CN" sz="2000" dirty="0"/>
              <a:t>）一词，以便更好地反映出</a:t>
            </a:r>
            <a:r>
              <a:rPr lang="zh-CN" altLang="zh-CN" sz="2000" b="1" dirty="0"/>
              <a:t>所</a:t>
            </a:r>
            <a:r>
              <a:rPr lang="zh-CN" altLang="zh-CN" sz="2000" dirty="0"/>
              <a:t>列物质的主要作用机制。 现在读成 </a:t>
            </a:r>
            <a:r>
              <a:rPr lang="en-US" altLang="zh-CN" sz="2000" dirty="0"/>
              <a:t>“TGF-ß</a:t>
            </a:r>
            <a:r>
              <a:rPr lang="zh-CN" altLang="zh-CN" sz="2000" dirty="0"/>
              <a:t>信号传导抑制剂</a:t>
            </a:r>
            <a:r>
              <a:rPr lang="en-US" altLang="zh-CN" sz="2000" dirty="0"/>
              <a:t>”</a:t>
            </a:r>
            <a:r>
              <a:rPr lang="zh-CN" altLang="zh-CN" sz="2000" dirty="0"/>
              <a:t>。</a:t>
            </a:r>
          </a:p>
          <a:p>
            <a:r>
              <a:rPr lang="en-US" altLang="zh-CN" sz="2000" b="1" dirty="0"/>
              <a:t>S4 </a:t>
            </a:r>
            <a:r>
              <a:rPr lang="zh-CN" altLang="zh-CN" sz="2000" b="1" dirty="0"/>
              <a:t>激素及代谢调节剂</a:t>
            </a:r>
            <a:endParaRPr lang="zh-CN" altLang="zh-CN" sz="2000" dirty="0"/>
          </a:p>
          <a:p>
            <a:pPr lvl="0"/>
            <a:r>
              <a:rPr lang="en-US" altLang="zh-CN" sz="2000" dirty="0" err="1"/>
              <a:t>Bazedoxifene</a:t>
            </a:r>
            <a:r>
              <a:rPr lang="en-US" altLang="zh-CN" sz="2000" dirty="0"/>
              <a:t> </a:t>
            </a:r>
            <a:r>
              <a:rPr lang="zh-CN" altLang="zh-CN" sz="2000" dirty="0"/>
              <a:t>（网络翻译：苯卓昔芬 或 巴多昔芬）和 </a:t>
            </a:r>
            <a:r>
              <a:rPr lang="en-US" altLang="zh-CN" sz="2000" dirty="0" err="1"/>
              <a:t>ospemifene</a:t>
            </a:r>
            <a:r>
              <a:rPr lang="en-US" altLang="zh-CN" sz="2000" dirty="0"/>
              <a:t> </a:t>
            </a:r>
            <a:r>
              <a:rPr lang="zh-CN" altLang="zh-CN" sz="2000" dirty="0"/>
              <a:t>（</a:t>
            </a:r>
            <a:r>
              <a:rPr lang="zh-CN" altLang="en-US" sz="2000" dirty="0"/>
              <a:t>注：</a:t>
            </a:r>
            <a:r>
              <a:rPr lang="zh-CN" altLang="zh-CN" sz="2000" dirty="0"/>
              <a:t>网络翻译</a:t>
            </a:r>
            <a:r>
              <a:rPr lang="zh-CN" altLang="en-US" sz="2000" dirty="0"/>
              <a:t>为</a:t>
            </a:r>
            <a:r>
              <a:rPr lang="zh-CN" altLang="zh-CN" sz="2000" dirty="0"/>
              <a:t>奥培米芬）增加至选择性雌激素受体调节剂（</a:t>
            </a:r>
            <a:r>
              <a:rPr lang="en-US" altLang="zh-CN" sz="2000" dirty="0"/>
              <a:t>SERMs</a:t>
            </a:r>
            <a:r>
              <a:rPr lang="zh-CN" altLang="zh-CN" sz="2000" dirty="0"/>
              <a:t>）</a:t>
            </a:r>
          </a:p>
          <a:p>
            <a:r>
              <a:rPr lang="en-US" altLang="zh-CN" sz="2000" dirty="0"/>
              <a:t> </a:t>
            </a:r>
            <a:endParaRPr lang="zh-CN" altLang="zh-CN" sz="2000" dirty="0"/>
          </a:p>
          <a:p>
            <a:r>
              <a:rPr lang="zh-CN" altLang="zh-CN" sz="2000" b="1" dirty="0"/>
              <a:t>禁用方法</a:t>
            </a:r>
            <a:endParaRPr lang="zh-CN" altLang="zh-CN" sz="2000" dirty="0"/>
          </a:p>
          <a:p>
            <a:r>
              <a:rPr lang="en-US" altLang="zh-CN" sz="2000" b="1" dirty="0"/>
              <a:t>M2 </a:t>
            </a:r>
            <a:r>
              <a:rPr lang="zh-CN" altLang="zh-CN" sz="2000" b="1" dirty="0"/>
              <a:t>化学和物理篡改</a:t>
            </a:r>
            <a:endParaRPr lang="zh-CN" altLang="zh-CN" sz="2000" dirty="0"/>
          </a:p>
          <a:p>
            <a:r>
              <a:rPr lang="zh-CN" altLang="zh-CN" sz="2000" dirty="0"/>
              <a:t>修改措辞，以澄清禁止使用蛋白酶只指篡改样</a:t>
            </a:r>
            <a:r>
              <a:rPr lang="zh-CN" altLang="en-US" sz="2000" dirty="0"/>
              <a:t>本</a:t>
            </a:r>
            <a:r>
              <a:rPr lang="zh-CN" altLang="zh-CN" sz="2000" dirty="0"/>
              <a:t>。不禁止蛋白酶的局部和全身治疗使用。</a:t>
            </a:r>
            <a:endParaRPr lang="zh-CN" altLang="en-US" sz="2000" dirty="0"/>
          </a:p>
        </p:txBody>
      </p:sp>
    </p:spTree>
    <p:extLst>
      <p:ext uri="{BB962C8B-B14F-4D97-AF65-F5344CB8AC3E}">
        <p14:creationId xmlns:p14="http://schemas.microsoft.com/office/powerpoint/2010/main" val="35703189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9719" y="716749"/>
            <a:ext cx="10972800" cy="4525215"/>
          </a:xfrm>
        </p:spPr>
        <p:txBody>
          <a:bodyPr/>
          <a:lstStyle/>
          <a:p>
            <a:r>
              <a:rPr lang="en-US" altLang="zh-CN" sz="2000" b="1" dirty="0"/>
              <a:t>M3 </a:t>
            </a:r>
            <a:r>
              <a:rPr lang="zh-CN" altLang="zh-CN" sz="2000" b="1" dirty="0"/>
              <a:t>基因和细胞兴奋剂</a:t>
            </a:r>
            <a:endParaRPr lang="zh-CN" altLang="zh-CN" sz="2000" dirty="0"/>
          </a:p>
          <a:p>
            <a:pPr lvl="0"/>
            <a:r>
              <a:rPr lang="zh-CN" altLang="zh-CN" sz="2000" dirty="0"/>
              <a:t>将</a:t>
            </a:r>
            <a:r>
              <a:rPr lang="en-US" altLang="zh-CN" sz="2000" dirty="0"/>
              <a:t>M3.1</a:t>
            </a:r>
            <a:r>
              <a:rPr lang="zh-CN" altLang="zh-CN" sz="2000" dirty="0"/>
              <a:t>和</a:t>
            </a:r>
            <a:r>
              <a:rPr lang="en-US" altLang="zh-CN" sz="2000" dirty="0"/>
              <a:t>M3.2</a:t>
            </a:r>
            <a:r>
              <a:rPr lang="zh-CN" altLang="zh-CN" sz="2000" dirty="0"/>
              <a:t>类合并，因为基因兴奋剂对基因表达的作用可以通过基因编辑以外的技术产生。</a:t>
            </a:r>
          </a:p>
          <a:p>
            <a:pPr lvl="0"/>
            <a:r>
              <a:rPr lang="en-US" altLang="zh-CN" sz="2000" dirty="0"/>
              <a:t>“</a:t>
            </a:r>
            <a:r>
              <a:rPr lang="zh-CN" altLang="zh-CN" sz="2000" dirty="0"/>
              <a:t>转录，转录后或表观遗传基因表达的调控</a:t>
            </a:r>
            <a:r>
              <a:rPr lang="en-US" altLang="zh-CN" sz="2000" dirty="0"/>
              <a:t>”</a:t>
            </a:r>
            <a:r>
              <a:rPr lang="zh-CN" altLang="zh-CN" sz="2000" dirty="0"/>
              <a:t>改为</a:t>
            </a:r>
            <a:r>
              <a:rPr lang="en-US" altLang="zh-CN" sz="2000" dirty="0"/>
              <a:t>“</a:t>
            </a:r>
            <a:r>
              <a:rPr lang="zh-CN" altLang="zh-CN" sz="2000" dirty="0"/>
              <a:t>通过任何机制（调控）基因表达</a:t>
            </a:r>
            <a:r>
              <a:rPr lang="en-US" altLang="zh-CN" sz="2000" dirty="0"/>
              <a:t>”</a:t>
            </a:r>
            <a:r>
              <a:rPr lang="zh-CN" altLang="zh-CN" sz="2000" dirty="0"/>
              <a:t>以涵盖广泛的，没有详尽列出所有可以改变基因表达的步骤。</a:t>
            </a:r>
            <a:r>
              <a:rPr lang="zh-CN" altLang="en-US" sz="2000" dirty="0">
                <a:solidFill>
                  <a:srgbClr val="FF0000"/>
                </a:solidFill>
              </a:rPr>
              <a:t>“</a:t>
            </a:r>
            <a:endParaRPr lang="zh-CN" altLang="zh-CN" sz="2000" dirty="0">
              <a:solidFill>
                <a:srgbClr val="FF0000"/>
              </a:solidFill>
            </a:endParaRPr>
          </a:p>
          <a:p>
            <a:pPr lvl="0"/>
            <a:r>
              <a:rPr lang="en-US" altLang="zh-CN" sz="2000" dirty="0"/>
              <a:t>"</a:t>
            </a:r>
            <a:r>
              <a:rPr lang="zh-CN" altLang="zh-CN" sz="2000" dirty="0"/>
              <a:t>基因沉默</a:t>
            </a:r>
            <a:r>
              <a:rPr lang="en-US" altLang="zh-CN" sz="2000" dirty="0"/>
              <a:t>"</a:t>
            </a:r>
            <a:r>
              <a:rPr lang="zh-CN" altLang="zh-CN" sz="2000" dirty="0"/>
              <a:t>（网络翻译）和</a:t>
            </a:r>
            <a:r>
              <a:rPr lang="en-US" altLang="zh-CN" sz="2000" dirty="0"/>
              <a:t>"</a:t>
            </a:r>
            <a:r>
              <a:rPr lang="zh-CN" altLang="zh-CN" sz="2000" dirty="0"/>
              <a:t>基因转移</a:t>
            </a:r>
            <a:r>
              <a:rPr lang="en-US" altLang="zh-CN" sz="2000" dirty="0"/>
              <a:t>"</a:t>
            </a:r>
            <a:r>
              <a:rPr lang="zh-CN" altLang="zh-CN" sz="2000" dirty="0"/>
              <a:t>（网络翻译）被添加为基因兴奋剂方法的进一步示例。</a:t>
            </a:r>
          </a:p>
          <a:p>
            <a:pPr lvl="0"/>
            <a:r>
              <a:rPr lang="zh-CN" altLang="zh-CN" sz="2000" dirty="0"/>
              <a:t>删除了</a:t>
            </a:r>
            <a:r>
              <a:rPr lang="en-US" altLang="zh-CN" sz="2000" dirty="0"/>
              <a:t>“</a:t>
            </a:r>
            <a:r>
              <a:rPr lang="zh-CN" altLang="zh-CN" sz="2000" dirty="0"/>
              <a:t>聚合物</a:t>
            </a:r>
            <a:r>
              <a:rPr lang="en-US" altLang="zh-CN" sz="2000" dirty="0"/>
              <a:t>”</a:t>
            </a:r>
            <a:r>
              <a:rPr lang="zh-CN" altLang="zh-CN" sz="2000" dirty="0"/>
              <a:t>以反映核酸的标准科学术语。</a:t>
            </a:r>
          </a:p>
          <a:p>
            <a:pPr lvl="0"/>
            <a:r>
              <a:rPr lang="zh-CN" altLang="zh-CN" sz="2000" dirty="0"/>
              <a:t>关于干细胞，重申禁用清单问题和解答（</a:t>
            </a:r>
            <a:r>
              <a:rPr lang="en-US" altLang="zh-CN" sz="2000" dirty="0"/>
              <a:t>Prohibited List Q &amp; A </a:t>
            </a:r>
            <a:r>
              <a:rPr lang="zh-CN" altLang="zh-CN" sz="2000" dirty="0"/>
              <a:t>）中</a:t>
            </a:r>
            <a:r>
              <a:rPr lang="zh-CN" altLang="en-US" sz="2000" dirty="0"/>
              <a:t>提到</a:t>
            </a:r>
            <a:r>
              <a:rPr lang="zh-CN" altLang="zh-CN" sz="2000" dirty="0"/>
              <a:t>，只要是将受影响区域的功能恢复正常，并不</a:t>
            </a:r>
            <a:r>
              <a:rPr lang="zh-CN" altLang="en-US" sz="2000" dirty="0"/>
              <a:t>对之</a:t>
            </a:r>
            <a:r>
              <a:rPr lang="zh-CN" altLang="zh-CN" sz="2000" dirty="0"/>
              <a:t>增强，不禁止单独使用非转化干细胞（没有添加生长因子或其他激素）愈合损伤。</a:t>
            </a:r>
          </a:p>
          <a:p>
            <a:pPr marL="0" indent="0">
              <a:buNone/>
            </a:pPr>
            <a:endParaRPr lang="zh-CN" altLang="en-US" dirty="0"/>
          </a:p>
        </p:txBody>
      </p:sp>
    </p:spTree>
    <p:extLst>
      <p:ext uri="{BB962C8B-B14F-4D97-AF65-F5344CB8AC3E}">
        <p14:creationId xmlns:p14="http://schemas.microsoft.com/office/powerpoint/2010/main" val="13174445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9600" y="419726"/>
            <a:ext cx="10972800" cy="5706658"/>
          </a:xfrm>
        </p:spPr>
        <p:txBody>
          <a:bodyPr/>
          <a:lstStyle/>
          <a:p>
            <a:r>
              <a:rPr lang="zh-CN" altLang="zh-CN" sz="2000" b="1" dirty="0"/>
              <a:t>赛内禁用的物质和方法</a:t>
            </a:r>
            <a:endParaRPr lang="zh-CN" altLang="zh-CN" sz="2000" dirty="0"/>
          </a:p>
          <a:p>
            <a:r>
              <a:rPr lang="en-US" altLang="zh-CN" sz="2000" dirty="0"/>
              <a:t> </a:t>
            </a:r>
            <a:endParaRPr lang="zh-CN" altLang="zh-CN" sz="2000" dirty="0"/>
          </a:p>
          <a:p>
            <a:r>
              <a:rPr lang="en-US" altLang="zh-CN" sz="2000" b="1" dirty="0"/>
              <a:t>S6  </a:t>
            </a:r>
            <a:r>
              <a:rPr lang="zh-CN" altLang="zh-CN" sz="2000" b="1" dirty="0"/>
              <a:t>刺激剂</a:t>
            </a:r>
            <a:endParaRPr lang="zh-CN" altLang="zh-CN" sz="2000" dirty="0"/>
          </a:p>
          <a:p>
            <a:pPr lvl="0"/>
            <a:r>
              <a:rPr lang="en-US" altLang="zh-CN" sz="2000" dirty="0" err="1"/>
              <a:t>Octodrine</a:t>
            </a:r>
            <a:r>
              <a:rPr lang="en-US" altLang="zh-CN" sz="2000" dirty="0"/>
              <a:t> </a:t>
            </a:r>
            <a:r>
              <a:rPr lang="zh-CN" altLang="zh-CN" sz="2000" dirty="0"/>
              <a:t>（</a:t>
            </a:r>
            <a:r>
              <a:rPr lang="zh-CN" altLang="en-US" sz="2000" dirty="0"/>
              <a:t>注</a:t>
            </a:r>
            <a:r>
              <a:rPr lang="zh-CN" altLang="zh-CN" sz="2000" dirty="0"/>
              <a:t>网络翻译</a:t>
            </a:r>
            <a:r>
              <a:rPr lang="zh-CN" altLang="en-US" sz="2000" dirty="0"/>
              <a:t>为</a:t>
            </a:r>
            <a:r>
              <a:rPr lang="zh-CN" altLang="zh-CN" sz="2000" dirty="0"/>
              <a:t>奥托君</a:t>
            </a:r>
            <a:r>
              <a:rPr lang="en-US" altLang="zh-CN" sz="2000" dirty="0"/>
              <a:t>; </a:t>
            </a:r>
            <a:r>
              <a:rPr lang="zh-CN" altLang="zh-CN" sz="2000" dirty="0"/>
              <a:t>二甲己胺 或 异辛胺）（</a:t>
            </a:r>
            <a:r>
              <a:rPr lang="en-US" altLang="zh-CN" sz="2000" dirty="0"/>
              <a:t>1,5-</a:t>
            </a:r>
            <a:r>
              <a:rPr lang="zh-CN" altLang="zh-CN" sz="2000" dirty="0"/>
              <a:t>二甲基己胺）加入特定刺激剂。最近在一些食品补充剂中发现该物质。</a:t>
            </a:r>
          </a:p>
          <a:p>
            <a:pPr lvl="0"/>
            <a:r>
              <a:rPr lang="zh-CN" altLang="zh-CN" sz="2000" dirty="0"/>
              <a:t>明确不禁止咪唑衍生物经皮肤，鼻和眼使用。</a:t>
            </a:r>
            <a:r>
              <a:rPr lang="en-US" altLang="zh-CN" sz="2000" dirty="0"/>
              <a:t> </a:t>
            </a:r>
            <a:endParaRPr lang="zh-CN" altLang="zh-CN" sz="2000" dirty="0"/>
          </a:p>
          <a:p>
            <a:r>
              <a:rPr lang="en-US" altLang="zh-CN" sz="2000" b="1" dirty="0"/>
              <a:t>S7  </a:t>
            </a:r>
            <a:r>
              <a:rPr lang="zh-CN" altLang="zh-CN" sz="2000" b="1" dirty="0"/>
              <a:t>麻醉剂</a:t>
            </a:r>
            <a:endParaRPr lang="zh-CN" altLang="zh-CN" sz="2000" dirty="0"/>
          </a:p>
          <a:p>
            <a:pPr lvl="0"/>
            <a:r>
              <a:rPr lang="zh-CN" altLang="zh-CN" sz="2000" dirty="0"/>
              <a:t>为了清楚起见，所有的光学异构体都禁用。 这阐明了光学异构体的禁止状态，如左美沙酮等异构体</a:t>
            </a:r>
            <a:r>
              <a:rPr lang="en-US" altLang="zh-CN" sz="2000" dirty="0"/>
              <a:t> </a:t>
            </a:r>
            <a:endParaRPr lang="zh-CN" altLang="zh-CN" sz="2000" dirty="0"/>
          </a:p>
          <a:p>
            <a:r>
              <a:rPr lang="en-US" altLang="zh-CN" sz="2000" b="1" dirty="0"/>
              <a:t>S8  </a:t>
            </a:r>
            <a:r>
              <a:rPr lang="zh-CN" altLang="zh-CN" sz="2000" b="1" dirty="0"/>
              <a:t>大麻（酚）类</a:t>
            </a:r>
            <a:endParaRPr lang="zh-CN" altLang="zh-CN" sz="2000" dirty="0"/>
          </a:p>
          <a:p>
            <a:pPr lvl="0"/>
            <a:r>
              <a:rPr lang="en-US" altLang="zh-CN" sz="2000" dirty="0"/>
              <a:t>S8</a:t>
            </a:r>
            <a:r>
              <a:rPr lang="zh-CN" altLang="zh-CN" sz="2000" dirty="0"/>
              <a:t>大麻素的用语已更新明晰。 禁止使用的物质没有改变。 所有天然和合成大麻素都禁用，包括来自大麻的任何制剂或任何合成的大麻素。 天然</a:t>
            </a:r>
            <a:r>
              <a:rPr lang="en-US" altLang="zh-CN" sz="2000" dirty="0"/>
              <a:t>Δ9-</a:t>
            </a:r>
            <a:r>
              <a:rPr lang="zh-CN" altLang="zh-CN" sz="2000" dirty="0"/>
              <a:t>四氢大麻酚（</a:t>
            </a:r>
            <a:r>
              <a:rPr lang="en-US" altLang="zh-CN" sz="2000" dirty="0"/>
              <a:t>THC</a:t>
            </a:r>
            <a:r>
              <a:rPr lang="zh-CN" altLang="zh-CN" sz="2000" dirty="0"/>
              <a:t>）和合成</a:t>
            </a:r>
            <a:r>
              <a:rPr lang="en-US" altLang="zh-CN" sz="2000" dirty="0"/>
              <a:t>THC</a:t>
            </a:r>
            <a:r>
              <a:rPr lang="zh-CN" altLang="zh-CN" sz="2000" dirty="0"/>
              <a:t>（例如 </a:t>
            </a:r>
            <a:r>
              <a:rPr lang="en-US" altLang="zh-CN" sz="2000" dirty="0" err="1"/>
              <a:t>Dronabinol</a:t>
            </a:r>
            <a:r>
              <a:rPr lang="zh-CN" altLang="zh-CN" sz="2000" dirty="0"/>
              <a:t>（网络翻译：屈大麻酚</a:t>
            </a:r>
            <a:r>
              <a:rPr lang="en-US" altLang="zh-CN" sz="2000" dirty="0"/>
              <a:t>; </a:t>
            </a:r>
            <a:r>
              <a:rPr lang="zh-CN" altLang="zh-CN" sz="2000" dirty="0"/>
              <a:t>四氢大麻酚</a:t>
            </a:r>
            <a:r>
              <a:rPr lang="en-US" altLang="zh-CN" sz="2000" dirty="0"/>
              <a:t>; </a:t>
            </a:r>
            <a:r>
              <a:rPr lang="zh-CN" altLang="zh-CN" sz="2000" dirty="0"/>
              <a:t>卓那比醇</a:t>
            </a:r>
            <a:r>
              <a:rPr lang="en-US" altLang="zh-CN" sz="2000" dirty="0"/>
              <a:t>; </a:t>
            </a:r>
            <a:r>
              <a:rPr lang="zh-CN" altLang="zh-CN" sz="2000" dirty="0"/>
              <a:t>卓那比诺）禁用）。 所有模拟</a:t>
            </a:r>
            <a:r>
              <a:rPr lang="en-US" altLang="zh-CN" sz="2000" dirty="0"/>
              <a:t>THC</a:t>
            </a:r>
            <a:r>
              <a:rPr lang="zh-CN" altLang="zh-CN" sz="2000" dirty="0"/>
              <a:t>作用的合成大麻素都禁用。</a:t>
            </a:r>
          </a:p>
          <a:p>
            <a:pPr lvl="0"/>
            <a:r>
              <a:rPr lang="zh-CN" altLang="zh-CN" sz="2000" dirty="0"/>
              <a:t>大麻二醇 （</a:t>
            </a:r>
            <a:r>
              <a:rPr lang="en-US" altLang="zh-CN" sz="2000" dirty="0"/>
              <a:t>CBD</a:t>
            </a:r>
            <a:r>
              <a:rPr lang="zh-CN" altLang="zh-CN" sz="2000" dirty="0"/>
              <a:t>） 不禁用。然而，运动员应该注意，一些从大麻植物提取的</a:t>
            </a:r>
            <a:r>
              <a:rPr lang="en-US" altLang="zh-CN" sz="2000" dirty="0"/>
              <a:t>CBD</a:t>
            </a:r>
            <a:r>
              <a:rPr lang="zh-CN" altLang="zh-CN" sz="2000" dirty="0"/>
              <a:t>产品，可能也含有</a:t>
            </a:r>
            <a:r>
              <a:rPr lang="en-US" altLang="zh-CN" sz="2000" dirty="0"/>
              <a:t>THC</a:t>
            </a:r>
            <a:r>
              <a:rPr lang="zh-CN" altLang="zh-CN" sz="2000" dirty="0"/>
              <a:t>，可以导致禁用物质</a:t>
            </a:r>
            <a:r>
              <a:rPr lang="en-US" altLang="zh-CN" sz="2000" dirty="0"/>
              <a:t>THC</a:t>
            </a:r>
            <a:r>
              <a:rPr lang="zh-CN" altLang="zh-CN" sz="2000" dirty="0"/>
              <a:t>检测呈阳性。</a:t>
            </a:r>
          </a:p>
          <a:p>
            <a:endParaRPr lang="zh-CN" altLang="en-US" dirty="0"/>
          </a:p>
        </p:txBody>
      </p:sp>
    </p:spTree>
    <p:extLst>
      <p:ext uri="{BB962C8B-B14F-4D97-AF65-F5344CB8AC3E}">
        <p14:creationId xmlns:p14="http://schemas.microsoft.com/office/powerpoint/2010/main" val="15663566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sz="2000" b="1" dirty="0"/>
              <a:t>监控程序</a:t>
            </a:r>
            <a:r>
              <a:rPr lang="en-US" altLang="zh-CN" sz="2000" dirty="0"/>
              <a:t> </a:t>
            </a:r>
            <a:endParaRPr lang="zh-CN" altLang="zh-CN" sz="2000" dirty="0"/>
          </a:p>
          <a:p>
            <a:pPr lvl="0"/>
            <a:r>
              <a:rPr lang="en-US" altLang="zh-CN" sz="2000" dirty="0" err="1"/>
              <a:t>Ecdysterone</a:t>
            </a:r>
            <a:r>
              <a:rPr lang="en-US" altLang="zh-CN" sz="2000" dirty="0"/>
              <a:t> </a:t>
            </a:r>
            <a:r>
              <a:rPr lang="zh-CN" altLang="zh-CN" sz="2000" dirty="0"/>
              <a:t>（网络翻译：蜕皮甾酮）被列入监控程序，以评估其滥用的模式和流行程度。而存在其他</a:t>
            </a:r>
            <a:r>
              <a:rPr lang="en-US" altLang="zh-CN" sz="2000" dirty="0" err="1"/>
              <a:t>ecdysteroids</a:t>
            </a:r>
            <a:r>
              <a:rPr lang="en-US" altLang="zh-CN" sz="2000" dirty="0"/>
              <a:t> </a:t>
            </a:r>
            <a:r>
              <a:rPr lang="zh-CN" altLang="zh-CN" sz="2000" dirty="0"/>
              <a:t>（网络翻译：蜕皮甾体</a:t>
            </a:r>
            <a:r>
              <a:rPr lang="en-US" altLang="zh-CN" sz="2000" dirty="0"/>
              <a:t>; </a:t>
            </a:r>
            <a:r>
              <a:rPr lang="zh-CN" altLang="zh-CN" sz="2000" dirty="0"/>
              <a:t>蜕皮激素</a:t>
            </a:r>
            <a:r>
              <a:rPr lang="en-US" altLang="zh-CN" sz="2000" dirty="0"/>
              <a:t>; </a:t>
            </a:r>
            <a:r>
              <a:rPr lang="zh-CN" altLang="zh-CN" sz="2000" dirty="0"/>
              <a:t>脱皮素类</a:t>
            </a:r>
            <a:r>
              <a:rPr lang="en-US" altLang="zh-CN" sz="2000" dirty="0"/>
              <a:t>; </a:t>
            </a:r>
            <a:r>
              <a:rPr lang="zh-CN" altLang="zh-CN" sz="2000" dirty="0"/>
              <a:t>蜕皮素</a:t>
            </a:r>
            <a:r>
              <a:rPr lang="en-US" altLang="zh-CN" sz="2000" dirty="0"/>
              <a:t>; </a:t>
            </a:r>
            <a:r>
              <a:rPr lang="zh-CN" altLang="zh-CN" sz="2000" dirty="0"/>
              <a:t>蜕皮甾醇激素），大多数数据（特别是有关对运动成绩的影响）和利益相关者评论集中涉及蜕皮甾酮，因此将其添加到</a:t>
            </a:r>
            <a:r>
              <a:rPr lang="en-US" altLang="zh-CN" sz="2000" dirty="0"/>
              <a:t>2020</a:t>
            </a:r>
            <a:r>
              <a:rPr lang="zh-CN" altLang="zh-CN" sz="2000" dirty="0"/>
              <a:t>年监控程序中。</a:t>
            </a:r>
          </a:p>
          <a:p>
            <a:pPr marL="0" indent="0">
              <a:buNone/>
            </a:pPr>
            <a:endParaRPr lang="zh-CN" altLang="zh-CN" sz="2000" dirty="0"/>
          </a:p>
          <a:p>
            <a:r>
              <a:rPr lang="en-US" altLang="zh-CN" sz="2000" dirty="0"/>
              <a:t>*</a:t>
            </a:r>
            <a:r>
              <a:rPr lang="zh-CN" altLang="zh-CN" sz="2000" dirty="0"/>
              <a:t>有关以前的修改和澄清的信息，请参考禁用清单问题和解答，网址：</a:t>
            </a:r>
            <a:r>
              <a:rPr lang="en-US" altLang="zh-CN" sz="2000" dirty="0"/>
              <a:t>www.wada-ama.org/en/questions-answers/prohibited-listqa</a:t>
            </a:r>
            <a:endParaRPr lang="zh-CN" altLang="zh-CN" sz="2000" dirty="0"/>
          </a:p>
          <a:p>
            <a:pPr marL="0" indent="0">
              <a:buNone/>
            </a:pPr>
            <a:endParaRPr lang="zh-CN" altLang="zh-CN" sz="2000" dirty="0"/>
          </a:p>
        </p:txBody>
      </p:sp>
    </p:spTree>
    <p:extLst>
      <p:ext uri="{BB962C8B-B14F-4D97-AF65-F5344CB8AC3E}">
        <p14:creationId xmlns:p14="http://schemas.microsoft.com/office/powerpoint/2010/main" val="3236365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609600" y="1245568"/>
            <a:ext cx="10972800" cy="4525215"/>
          </a:xfrm>
        </p:spPr>
        <p:txBody>
          <a:bodyPr/>
          <a:lstStyle/>
          <a:p>
            <a:pPr>
              <a:lnSpc>
                <a:spcPct val="120000"/>
              </a:lnSpc>
            </a:pPr>
            <a:r>
              <a:rPr lang="zh-CN" altLang="en-US" sz="2400" dirty="0"/>
              <a:t>美国举重运动员Nicole Maynard因兴奋剂违规而被禁赛4年</a:t>
            </a:r>
          </a:p>
          <a:p>
            <a:pPr>
              <a:lnSpc>
                <a:spcPct val="120000"/>
              </a:lnSpc>
            </a:pPr>
            <a:r>
              <a:rPr lang="zh-CN" altLang="en-US" sz="1400" u="sng" dirty="0">
                <a:solidFill>
                  <a:schemeClr val="accent1">
                    <a:lumMod val="50000"/>
                  </a:schemeClr>
                </a:solidFill>
              </a:rPr>
              <a:t>https://www.usada.org/nicole-maynard-receives-doping-sanction/</a:t>
            </a:r>
          </a:p>
          <a:p>
            <a:pPr>
              <a:lnSpc>
                <a:spcPct val="120000"/>
              </a:lnSpc>
            </a:pPr>
            <a:r>
              <a:rPr lang="zh-CN" altLang="en-US" sz="2000" dirty="0"/>
              <a:t>美国反兴奋剂机构（</a:t>
            </a:r>
            <a:r>
              <a:rPr lang="en-US" altLang="zh-CN" sz="2000" dirty="0"/>
              <a:t>USADA</a:t>
            </a:r>
            <a:r>
              <a:rPr lang="zh-CN" altLang="en-US" sz="2000" dirty="0"/>
              <a:t>）今天宣布，来自俄勒冈州波特兰的举重运动员Nicole Maynard，在其样本对多种禁用物质检测呈阳性后，已被禁赛四年。</a:t>
            </a:r>
          </a:p>
          <a:p>
            <a:pPr>
              <a:lnSpc>
                <a:spcPct val="120000"/>
              </a:lnSpc>
            </a:pPr>
            <a:r>
              <a:rPr lang="zh-CN" altLang="en-US" sz="2000" dirty="0"/>
              <a:t>Maynard四年的禁赛期始于2019年5月31日，也就是她被临时停赛的那一天。此外，Maynard在2019年4月30日(阳性样本收集之日)之后的所有比赛成绩均被取消，并没收了奖牌、积分和奖品。</a:t>
            </a:r>
          </a:p>
          <a:p>
            <a:pPr>
              <a:lnSpc>
                <a:spcPct val="120000"/>
              </a:lnSpc>
            </a:pPr>
            <a:r>
              <a:rPr lang="zh-CN" altLang="en-US" sz="2000" dirty="0"/>
              <a:t>为了帮助运动员以及家长和教练等辅助成员理解适用于他们的规则，USADA在其网站上提供了关于检查程序、禁用物质、如何获得使用必要药物的许可以及服用药物（包括补剂以及提高比赛成绩的药物）风险性的全面指导。</a:t>
            </a:r>
          </a:p>
          <a:p>
            <a:pPr>
              <a:lnSpc>
                <a:spcPct val="120000"/>
              </a:lnSpc>
            </a:pPr>
            <a:r>
              <a:rPr lang="zh-CN" altLang="en-US" sz="2000" dirty="0"/>
              <a:t>如果运动员不顾已知的风险选择使用营养补剂，</a:t>
            </a:r>
            <a:r>
              <a:rPr lang="en-US" altLang="zh-CN" sz="2000" dirty="0"/>
              <a:t>USADA</a:t>
            </a:r>
            <a:r>
              <a:rPr lang="zh-CN" altLang="en-US" sz="2000" dirty="0"/>
              <a:t>会建议运动员只使用经第三方认证的确定不含有禁用物质的营养补剂，以降低兴奋剂违规的风险。</a:t>
            </a:r>
          </a:p>
        </p:txBody>
      </p:sp>
      <p:sp>
        <p:nvSpPr>
          <p:cNvPr id="5" name="动作按钮: 后退或前一项 4">
            <a:hlinkClick r:id="rId3" action="ppaction://hlinksldjump"/>
          </p:cNvPr>
          <p:cNvSpPr/>
          <p:nvPr/>
        </p:nvSpPr>
        <p:spPr>
          <a:xfrm>
            <a:off x="10615295" y="793750"/>
            <a:ext cx="617220" cy="2971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600"/>
              <a:t>新闻速览</a:t>
            </a:r>
          </a:p>
        </p:txBody>
      </p:sp>
      <p:sp>
        <p:nvSpPr>
          <p:cNvPr id="3" name="内容占位符 2"/>
          <p:cNvSpPr>
            <a:spLocks noGrp="1"/>
          </p:cNvSpPr>
          <p:nvPr>
            <p:ph idx="1"/>
          </p:nvPr>
        </p:nvSpPr>
        <p:spPr>
          <a:xfrm>
            <a:off x="609600" y="1270333"/>
            <a:ext cx="10972800" cy="4525215"/>
          </a:xfrm>
        </p:spPr>
        <p:txBody>
          <a:bodyPr/>
          <a:lstStyle/>
          <a:p>
            <a:r>
              <a:rPr lang="zh-CN" altLang="en-US" sz="2400" dirty="0"/>
              <a:t>美国铁人三项运动员Lauren Goss因兴奋剂违规被禁赛6个月</a:t>
            </a:r>
          </a:p>
          <a:p>
            <a:r>
              <a:rPr lang="zh-CN" altLang="en-US" sz="1400" u="sng" dirty="0">
                <a:solidFill>
                  <a:schemeClr val="accent1">
                    <a:lumMod val="50000"/>
                  </a:schemeClr>
                </a:solidFill>
              </a:rPr>
              <a:t>https://www.usada.org/lauren-goss-accepts-doping-sanction/</a:t>
            </a:r>
            <a:endParaRPr lang="zh-CN" altLang="en-US" sz="2400" dirty="0"/>
          </a:p>
          <a:p>
            <a:r>
              <a:rPr lang="zh-CN" altLang="en-US" sz="1800" dirty="0"/>
              <a:t>根据美国反兴奋剂机构</a:t>
            </a:r>
            <a:r>
              <a:rPr lang="en-US" altLang="zh-CN" sz="1800" dirty="0"/>
              <a:t>(USADA</a:t>
            </a:r>
            <a:r>
              <a:rPr lang="zh-CN" altLang="en-US" sz="1800" dirty="0"/>
              <a:t>）的公告，这名31岁的运动员 11-NOR-4-四氢大麻酚(Carboxy-THC)检测结果呈阳性，这是大麻的代谢物之一。而大麻属于禁用物质。</a:t>
            </a:r>
          </a:p>
          <a:p>
            <a:r>
              <a:rPr lang="zh-CN" altLang="en-US" sz="1800" dirty="0"/>
              <a:t>运动员解释说，她的阳性检测结果是因为她使用了含有四氢大麻酚的药膏。在比赛前不久，她使用这种药膏来治疗骨骼肌肉损伤，并被告知该药物属于大麻二醇(C</a:t>
            </a:r>
            <a:r>
              <a:rPr lang="en-US" altLang="zh-CN" sz="1800" dirty="0"/>
              <a:t>BD</a:t>
            </a:r>
            <a:r>
              <a:rPr lang="zh-CN" altLang="en-US" sz="1800" dirty="0"/>
              <a:t>)产品。因确定了运动员的兴奋剂违规行为，</a:t>
            </a:r>
            <a:r>
              <a:rPr lang="en-US" altLang="zh-CN" sz="1800" dirty="0"/>
              <a:t>USADA</a:t>
            </a:r>
            <a:r>
              <a:rPr lang="zh-CN" altLang="en-US" sz="1800" dirty="0"/>
              <a:t>决定从阳性样本采集日即</a:t>
            </a:r>
            <a:r>
              <a:rPr lang="en-US" altLang="zh-CN" sz="1800" dirty="0"/>
              <a:t>2019</a:t>
            </a:r>
            <a:r>
              <a:rPr lang="zh-CN" altLang="en-US" sz="1800" dirty="0"/>
              <a:t>年</a:t>
            </a:r>
            <a:r>
              <a:rPr lang="en-US" altLang="zh-CN" sz="1800" dirty="0"/>
              <a:t>6</a:t>
            </a:r>
            <a:r>
              <a:rPr lang="zh-CN" altLang="en-US" sz="1800" dirty="0"/>
              <a:t>月</a:t>
            </a:r>
            <a:r>
              <a:rPr lang="en-US" altLang="zh-CN" sz="1800" dirty="0"/>
              <a:t>9</a:t>
            </a:r>
            <a:r>
              <a:rPr lang="zh-CN" altLang="en-US" sz="1800" dirty="0"/>
              <a:t>日开始，对其施以</a:t>
            </a:r>
            <a:r>
              <a:rPr lang="en-US" altLang="zh-CN" sz="1800" dirty="0"/>
              <a:t>6</a:t>
            </a:r>
            <a:r>
              <a:rPr lang="zh-CN" altLang="en-US" sz="1800" dirty="0"/>
              <a:t>个月的禁赛期，并取消</a:t>
            </a:r>
            <a:r>
              <a:rPr lang="en-US" altLang="zh-CN" sz="1800" dirty="0"/>
              <a:t>6</a:t>
            </a:r>
            <a:r>
              <a:rPr lang="zh-CN" altLang="en-US" sz="1800" dirty="0"/>
              <a:t>月</a:t>
            </a:r>
            <a:r>
              <a:rPr lang="en-US" altLang="zh-CN" sz="1800" dirty="0"/>
              <a:t>9</a:t>
            </a:r>
            <a:r>
              <a:rPr lang="zh-CN" altLang="en-US" sz="1800" dirty="0"/>
              <a:t>日之后的所有比赛成绩。</a:t>
            </a:r>
            <a:endParaRPr lang="en-US" altLang="zh-CN" sz="1800" dirty="0"/>
          </a:p>
          <a:p>
            <a:r>
              <a:rPr lang="zh-CN" altLang="en-US" sz="1800" dirty="0"/>
              <a:t>运动员应该了解，除了CBD，其他所有天然和合成大麻素都是禁止在赛内使用的。市场上可能会有一些产品将</a:t>
            </a:r>
            <a:r>
              <a:rPr lang="en-US" altLang="zh-CN" sz="1800" dirty="0"/>
              <a:t>CBD</a:t>
            </a:r>
            <a:r>
              <a:rPr lang="zh-CN" altLang="en-US" sz="1800" dirty="0"/>
              <a:t>作为食品添加剂，或将CBD归为营养补剂。根据美国联邦法律，以这种方式销售CBD是非法的。</a:t>
            </a:r>
          </a:p>
          <a:p>
            <a:r>
              <a:rPr lang="zh-CN" altLang="en-US" sz="1800" dirty="0"/>
              <a:t>因此，购买</a:t>
            </a:r>
            <a:r>
              <a:rPr lang="en-US" altLang="zh-CN" sz="1800" dirty="0"/>
              <a:t>CBD</a:t>
            </a:r>
            <a:r>
              <a:rPr lang="zh-CN" altLang="en-US" sz="1800" dirty="0"/>
              <a:t>油、提取物或其他</a:t>
            </a:r>
            <a:r>
              <a:rPr lang="en-US" altLang="zh-CN" sz="1800" dirty="0"/>
              <a:t>CBD</a:t>
            </a:r>
            <a:r>
              <a:rPr lang="zh-CN" altLang="en-US" sz="1800" dirty="0"/>
              <a:t>产品的消费者应该意识到，这些产品很可能是</a:t>
            </a:r>
            <a:r>
              <a:rPr lang="en-US" altLang="zh-CN" sz="1800" dirty="0"/>
              <a:t>CBD</a:t>
            </a:r>
            <a:r>
              <a:rPr lang="zh-CN" altLang="en-US" sz="1800" dirty="0"/>
              <a:t>和其他禁用大麻素</a:t>
            </a:r>
            <a:r>
              <a:rPr lang="en-US" altLang="zh-CN" sz="1800" dirty="0"/>
              <a:t>(</a:t>
            </a:r>
            <a:r>
              <a:rPr lang="zh-CN" altLang="en-US" sz="1800" dirty="0"/>
              <a:t>如四氢大麻酚</a:t>
            </a:r>
            <a:r>
              <a:rPr lang="en-US" altLang="zh-CN" sz="1800" dirty="0"/>
              <a:t>)</a:t>
            </a:r>
            <a:r>
              <a:rPr lang="zh-CN" altLang="en-US" sz="1800" dirty="0"/>
              <a:t>的混合物。因此，声称含有微量</a:t>
            </a:r>
            <a:r>
              <a:rPr lang="zh-CN" altLang="zh-CN" sz="1800" dirty="0"/>
              <a:t>天然</a:t>
            </a:r>
            <a:r>
              <a:rPr lang="en-US" altLang="zh-CN" sz="1800" dirty="0"/>
              <a:t>Δ9-</a:t>
            </a:r>
            <a:r>
              <a:rPr lang="zh-CN" altLang="zh-CN" sz="1800" dirty="0"/>
              <a:t>四氢大麻酚</a:t>
            </a:r>
            <a:r>
              <a:rPr lang="en-US" altLang="zh-CN" sz="1800" dirty="0"/>
              <a:t>(“THC”)</a:t>
            </a:r>
            <a:r>
              <a:rPr lang="zh-CN" altLang="en-US" sz="1800" dirty="0"/>
              <a:t>的</a:t>
            </a:r>
            <a:r>
              <a:rPr lang="en-US" altLang="zh-CN" sz="1800" dirty="0"/>
              <a:t>CBD</a:t>
            </a:r>
            <a:r>
              <a:rPr lang="zh-CN" altLang="en-US" sz="1800" dirty="0"/>
              <a:t>产品，其</a:t>
            </a:r>
            <a:r>
              <a:rPr lang="en-US" altLang="zh-CN" sz="1800" dirty="0"/>
              <a:t>THC</a:t>
            </a:r>
            <a:r>
              <a:rPr lang="zh-CN" altLang="en-US" sz="1800" dirty="0"/>
              <a:t>浓度可能很高，如果赛内提供的尿样中</a:t>
            </a:r>
            <a:r>
              <a:rPr lang="en-US" altLang="zh-CN" sz="1800" dirty="0"/>
              <a:t>THC</a:t>
            </a:r>
            <a:r>
              <a:rPr lang="zh-CN" altLang="en-US" sz="1800" dirty="0"/>
              <a:t>浓度超过检测限，就会导致兴奋剂违规，运动员应对此保持审慎。</a:t>
            </a:r>
          </a:p>
        </p:txBody>
      </p:sp>
      <p:sp>
        <p:nvSpPr>
          <p:cNvPr id="5" name="动作按钮: 后退或前一项 4">
            <a:hlinkClick r:id="rId2" action="ppaction://hlinksldjump"/>
          </p:cNvPr>
          <p:cNvSpPr/>
          <p:nvPr/>
        </p:nvSpPr>
        <p:spPr>
          <a:xfrm>
            <a:off x="10615295" y="793750"/>
            <a:ext cx="617220" cy="2971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p:txBody>
          <a:bodyPr/>
          <a:lstStyle/>
          <a:p>
            <a:r>
              <a:rPr lang="zh-CN" altLang="en-US" sz="2400" dirty="0"/>
              <a:t>挪威拳击运动员Hadi Srour在兴奋剂检测结果呈阳性后退出世锦赛</a:t>
            </a:r>
          </a:p>
          <a:p>
            <a:r>
              <a:rPr lang="zh-CN" altLang="en-US" sz="1400" u="sng" dirty="0">
                <a:solidFill>
                  <a:schemeClr val="accent1">
                    <a:lumMod val="50000"/>
                  </a:schemeClr>
                </a:solidFill>
              </a:rPr>
              <a:t>https://www.insidethegames.biz/articles/1084514/norwegian-boxer-positive-doping-test</a:t>
            </a:r>
          </a:p>
          <a:p>
            <a:r>
              <a:rPr lang="zh-CN" altLang="en-US" sz="1800" dirty="0"/>
              <a:t>挪威选手Hadi Srour将不会参加国际拳击联合会(AIBA)男子世界锦标赛。虽然这位23岁运动员是挪威唯一参加该比赛的选手，但是由于促红素 (EPO)检测结果呈阳性，他的参赛资格可能会受到影响。</a:t>
            </a:r>
          </a:p>
          <a:p>
            <a:r>
              <a:rPr lang="zh-CN" altLang="en-US" sz="1800" dirty="0"/>
              <a:t>检测样本是在运动员7月15日参加了一个音乐节后收集的。运动员认为自己是清白的，同时声明正在等待挪威反兴奋剂机构对第二份样本的检测结果。</a:t>
            </a:r>
          </a:p>
          <a:p>
            <a:r>
              <a:rPr lang="zh-CN" altLang="en-US" sz="1800" dirty="0"/>
              <a:t>“在这次样本收集的三十三天后，我在德国的一场职业比赛也接受了检测，”他说，“我提供了尿样和血样，但是两者的检测结果都呈阴性。”</a:t>
            </a:r>
          </a:p>
          <a:p>
            <a:r>
              <a:rPr lang="en-US" altLang="zh-CN" sz="1800" dirty="0" err="1"/>
              <a:t>Srour</a:t>
            </a:r>
            <a:r>
              <a:rPr lang="zh-CN" altLang="en-US" sz="1800" dirty="0"/>
              <a:t>与德国推广公司Sauerland队有一份专业合同，到目前为止运动员已经参加了四场比赛，在这四场比赛中都获得了冠军。</a:t>
            </a:r>
          </a:p>
          <a:p>
            <a:r>
              <a:rPr lang="zh-CN" altLang="en-US" sz="1800" dirty="0"/>
              <a:t>阳性检测结果出来之前，他本是可以参加AIBA男子世界锦标赛轻量级比赛的。</a:t>
            </a:r>
          </a:p>
          <a:p>
            <a:r>
              <a:rPr lang="zh-CN" altLang="en-US" sz="1800" dirty="0"/>
              <a:t>而AIBA男子世界锦标赛将于</a:t>
            </a:r>
            <a:r>
              <a:rPr lang="en-US" altLang="zh-CN" sz="1800" dirty="0"/>
              <a:t>2019</a:t>
            </a:r>
            <a:r>
              <a:rPr lang="zh-CN" altLang="en-US" sz="1800" dirty="0"/>
              <a:t>年</a:t>
            </a:r>
            <a:r>
              <a:rPr lang="en-US" altLang="zh-CN" sz="1800" dirty="0"/>
              <a:t>9</a:t>
            </a:r>
            <a:r>
              <a:rPr lang="zh-CN" altLang="en-US" sz="1800" dirty="0"/>
              <a:t>月</a:t>
            </a:r>
            <a:r>
              <a:rPr lang="en-US" altLang="zh-CN" sz="1800" dirty="0"/>
              <a:t>9</a:t>
            </a:r>
            <a:r>
              <a:rPr lang="zh-CN" altLang="en-US" sz="1800" dirty="0"/>
              <a:t>日开始，预选赛将持续到9月21日。总共有来自78个国家的365名运动员将参加8个体重级别的比赛。</a:t>
            </a:r>
          </a:p>
        </p:txBody>
      </p:sp>
      <p:sp>
        <p:nvSpPr>
          <p:cNvPr id="5" name="动作按钮: 后退或前一项 4">
            <a:hlinkClick r:id="rId2" action="ppaction://hlinksldjump"/>
          </p:cNvPr>
          <p:cNvSpPr/>
          <p:nvPr/>
        </p:nvSpPr>
        <p:spPr>
          <a:xfrm>
            <a:off x="10615295" y="793750"/>
            <a:ext cx="617220" cy="2971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p:txBody>
          <a:bodyPr/>
          <a:lstStyle/>
          <a:p>
            <a:r>
              <a:rPr lang="zh-CN" altLang="en-US" sz="2400" dirty="0"/>
              <a:t>美国反兴奋剂机构(USADA)宣布和国际检查机构(ITA)建立正式合作关系，为在美国生活、训练或比赛的美国和国际运动员协调反兴奋剂检查和调查工作</a:t>
            </a:r>
          </a:p>
          <a:p>
            <a:r>
              <a:rPr lang="zh-CN" altLang="en-US" sz="1200" u="sng" dirty="0">
                <a:solidFill>
                  <a:schemeClr val="accent1">
                    <a:lumMod val="50000"/>
                  </a:schemeClr>
                </a:solidFill>
              </a:rPr>
              <a:t>https://www.usada.org/usada-ita-collaborate-gold-standard-anti-doping-athletes-u-s/</a:t>
            </a:r>
            <a:endParaRPr lang="zh-CN" altLang="en-US" sz="1200" dirty="0"/>
          </a:p>
          <a:p>
            <a:r>
              <a:rPr lang="en-US" altLang="zh-CN" sz="1800" dirty="0"/>
              <a:t>USADA</a:t>
            </a:r>
            <a:r>
              <a:rPr lang="zh-CN" altLang="en-US" sz="1800" dirty="0"/>
              <a:t>与</a:t>
            </a:r>
            <a:r>
              <a:rPr lang="en-US" altLang="zh-CN" sz="1800" dirty="0"/>
              <a:t>ITA</a:t>
            </a:r>
            <a:r>
              <a:rPr lang="zh-CN" altLang="en-US" sz="1800" dirty="0"/>
              <a:t>的此次国际合作在于促进两个机构之间的信息和情报共享，并在反兴奋剂教育等其他关键领域发挥联合力量。合作将有助于简化工作，并确保一个安全、有效和公平的反兴奋剂检查计划适用于所有运动员，这有助于保持公平的比赛环境。</a:t>
            </a:r>
          </a:p>
          <a:p>
            <a:r>
              <a:rPr lang="en-US" altLang="zh-CN" sz="1800" dirty="0"/>
              <a:t>USADA</a:t>
            </a:r>
            <a:r>
              <a:rPr lang="zh-CN" altLang="en-US" sz="1800" dirty="0"/>
              <a:t>首席执行官Travis T.Tygart说：“公平竞争是奥林匹克运动最重要的原则之一，这次合作让我们能够保护体现这种价值观的运动员。我们期待着与ITA合作，提供世界上最有效的反兴奋剂检查，保护纯洁的运动员，维护体育的正当性。“</a:t>
            </a:r>
          </a:p>
          <a:p>
            <a:r>
              <a:rPr lang="zh-CN" altLang="en-US" sz="1800" dirty="0"/>
              <a:t>双方的合作将提高两个机构之间的资源共享的效率，同时也确保运动员享受相同的检查标准。</a:t>
            </a:r>
          </a:p>
          <a:p>
            <a:r>
              <a:rPr lang="zh-CN" altLang="en-US" sz="1800" dirty="0"/>
              <a:t>ITA总负责人Benjamin Cohen表示：“美国是一个体育大国，因此ITA必须与美国领先的反兴奋剂机构携手合作。多年来，</a:t>
            </a:r>
            <a:r>
              <a:rPr lang="en-US" altLang="zh-CN" sz="1800" dirty="0"/>
              <a:t>USADA</a:t>
            </a:r>
            <a:r>
              <a:rPr lang="zh-CN" altLang="en-US" sz="1800" dirty="0"/>
              <a:t>一直站在反兴奋剂斗争的前列，我们认为，团结一致努力促进纯洁体育，保护运动员，确保体育运动在全球范围内安全、公平地进行，这是非常有价值的。我有信心，我们两个机构之间的合作将共同取得伟大的成就</a:t>
            </a:r>
            <a:r>
              <a:rPr lang="zh-CN" altLang="en-US" sz="2000" dirty="0"/>
              <a:t>。“</a:t>
            </a:r>
          </a:p>
        </p:txBody>
      </p:sp>
      <p:sp>
        <p:nvSpPr>
          <p:cNvPr id="5" name="动作按钮: 后退或前一项 4">
            <a:hlinkClick r:id="rId2" action="ppaction://hlinksldjump"/>
          </p:cNvPr>
          <p:cNvSpPr/>
          <p:nvPr/>
        </p:nvSpPr>
        <p:spPr>
          <a:xfrm>
            <a:off x="10615295" y="793750"/>
            <a:ext cx="617220" cy="2971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ags/tag2.xml><?xml version="1.0" encoding="utf-8"?>
<p:tagLst xmlns:a="http://schemas.openxmlformats.org/drawingml/2006/main" xmlns:r="http://schemas.openxmlformats.org/officeDocument/2006/relationships" xmlns:p="http://schemas.openxmlformats.org/presentationml/2006/main">
  <p:tag name="KSO_WM_SLIDE_MODEL_TYPE" val="dynamicNum"/>
</p:tagLst>
</file>

<file path=ppt/theme/theme1.xml><?xml version="1.0" encoding="utf-8"?>
<a:theme xmlns:a="http://schemas.openxmlformats.org/drawingml/2006/main" name="Office 主题">
  <a:themeElements>
    <a:clrScheme name="Office">
      <a:dk1>
        <a:sysClr val="windowText" lastClr="000000"/>
      </a:dk1>
      <a:lt1>
        <a:sysClr val="window" lastClr="CCE8C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CCE8C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2434</TotalTime>
  <Words>10932</Words>
  <Application>Microsoft Office PowerPoint</Application>
  <PresentationFormat>宽屏</PresentationFormat>
  <Paragraphs>385</Paragraphs>
  <Slides>57</Slides>
  <Notes>1</Notes>
  <HiddenSlides>0</HiddenSlides>
  <MMClips>0</MMClips>
  <ScaleCrop>false</ScaleCrop>
  <HeadingPairs>
    <vt:vector size="6" baseType="variant">
      <vt:variant>
        <vt:lpstr>已用的字体</vt:lpstr>
      </vt:variant>
      <vt:variant>
        <vt:i4>4</vt:i4>
      </vt:variant>
      <vt:variant>
        <vt:lpstr>主题</vt:lpstr>
      </vt:variant>
      <vt:variant>
        <vt:i4>2</vt:i4>
      </vt:variant>
      <vt:variant>
        <vt:lpstr>幻灯片标题</vt:lpstr>
      </vt:variant>
      <vt:variant>
        <vt:i4>57</vt:i4>
      </vt:variant>
    </vt:vector>
  </HeadingPairs>
  <TitlesOfParts>
    <vt:vector size="63" baseType="lpstr">
      <vt:lpstr>宋体</vt:lpstr>
      <vt:lpstr>微软雅黑</vt:lpstr>
      <vt:lpstr>Arial</vt:lpstr>
      <vt:lpstr>Calibri</vt:lpstr>
      <vt:lpstr>Office 主题</vt:lpstr>
      <vt:lpstr>默认设计模板</vt:lpstr>
      <vt:lpstr>反兴奋剂重要事件回顾</vt:lpstr>
      <vt:lpstr>反兴奋剂新闻目录</vt:lpstr>
      <vt:lpstr>反兴奋剂新闻目录</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经典案例分析</vt:lpstr>
      <vt:lpstr>经典案例分析——基本概况</vt:lpstr>
      <vt:lpstr>经典案例分析——基本概况</vt:lpstr>
      <vt:lpstr>经典案例分析——基本概况</vt:lpstr>
      <vt:lpstr>经典案例分析——基本概况</vt:lpstr>
      <vt:lpstr>经典案例分析——基本概况</vt:lpstr>
      <vt:lpstr>经典案例分析——基本概况</vt:lpstr>
      <vt:lpstr>经典案例分析——基本概况</vt:lpstr>
      <vt:lpstr>经典案例分析——基本概况</vt:lpstr>
      <vt:lpstr>经典案例分析——基本概况</vt:lpstr>
      <vt:lpstr>经典案例分析——上诉人意见</vt:lpstr>
      <vt:lpstr>经典案例分析——上诉人意见</vt:lpstr>
      <vt:lpstr>经典案例分析——上诉人意见</vt:lpstr>
      <vt:lpstr>经典案例分析——被上诉人意见</vt:lpstr>
      <vt:lpstr>经典案例分析——被上诉人意见</vt:lpstr>
      <vt:lpstr>经典案例分析——CAS仲裁小组意见</vt:lpstr>
      <vt:lpstr>经典案例分析——CAS仲裁小组意见</vt:lpstr>
      <vt:lpstr>经典案例分析——CAS仲裁小组意见</vt:lpstr>
      <vt:lpstr>经典案例分析——CAS仲裁小组意见</vt:lpstr>
      <vt:lpstr>经典案例分析——CAS仲裁小组意见</vt:lpstr>
      <vt:lpstr>经典案例分析——CAS仲裁小组意见</vt:lpstr>
      <vt:lpstr>经典案例分析——CAS仲裁小组意见</vt:lpstr>
      <vt:lpstr>经典案例分析——CAS仲裁小组意见</vt:lpstr>
      <vt:lpstr>类似案件</vt:lpstr>
      <vt:lpstr>PowerPoint 演示文稿</vt:lpstr>
      <vt:lpstr>PowerPoint 演示文稿</vt:lpstr>
      <vt:lpstr>PowerPoint 演示文稿</vt:lpstr>
      <vt:lpstr>PowerPoint 演示文稿</vt:lpstr>
      <vt:lpstr>2020 年禁用清单主要修订及注释概要 （注：本译文，仅供内部参考，具体内容请以国家体育总局反兴奋剂中心官网公布的译本为准）</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反兴奋剂重要事件回顾</dc:title>
  <dc:creator>陈思颖</dc:creator>
  <cp:lastModifiedBy>E&amp;C</cp:lastModifiedBy>
  <cp:revision>135</cp:revision>
  <dcterms:created xsi:type="dcterms:W3CDTF">2019-09-03T05:01:00Z</dcterms:created>
  <dcterms:modified xsi:type="dcterms:W3CDTF">2019-10-09T14:45:13Z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2052-11.1.0.9098</vt:lpwstr>
  </property>
</Properties>
</file>