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61"/>
  </p:notesMasterIdLst>
  <p:sldIdLst>
    <p:sldId id="256" r:id="rId3"/>
    <p:sldId id="319" r:id="rId4"/>
    <p:sldId id="320" r:id="rId5"/>
    <p:sldId id="257" r:id="rId6"/>
    <p:sldId id="258" r:id="rId7"/>
    <p:sldId id="259" r:id="rId8"/>
    <p:sldId id="263" r:id="rId9"/>
    <p:sldId id="261" r:id="rId10"/>
    <p:sldId id="264" r:id="rId11"/>
    <p:sldId id="262" r:id="rId12"/>
    <p:sldId id="265" r:id="rId13"/>
    <p:sldId id="286" r:id="rId14"/>
    <p:sldId id="284" r:id="rId15"/>
    <p:sldId id="283" r:id="rId16"/>
    <p:sldId id="288" r:id="rId17"/>
    <p:sldId id="289" r:id="rId18"/>
    <p:sldId id="281" r:id="rId19"/>
    <p:sldId id="290" r:id="rId20"/>
    <p:sldId id="280" r:id="rId21"/>
    <p:sldId id="279" r:id="rId22"/>
    <p:sldId id="291" r:id="rId23"/>
    <p:sldId id="278" r:id="rId24"/>
    <p:sldId id="277" r:id="rId25"/>
    <p:sldId id="292" r:id="rId26"/>
    <p:sldId id="276" r:id="rId27"/>
    <p:sldId id="275" r:id="rId28"/>
    <p:sldId id="294" r:id="rId29"/>
    <p:sldId id="274" r:id="rId30"/>
    <p:sldId id="273" r:id="rId31"/>
    <p:sldId id="272" r:id="rId32"/>
    <p:sldId id="309" r:id="rId33"/>
    <p:sldId id="311" r:id="rId34"/>
    <p:sldId id="313" r:id="rId35"/>
    <p:sldId id="314" r:id="rId36"/>
    <p:sldId id="315" r:id="rId37"/>
    <p:sldId id="343" r:id="rId38"/>
    <p:sldId id="321" r:id="rId39"/>
    <p:sldId id="322" r:id="rId40"/>
    <p:sldId id="323" r:id="rId41"/>
    <p:sldId id="324" r:id="rId42"/>
    <p:sldId id="325" r:id="rId43"/>
    <p:sldId id="326"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41" r:id="rId59"/>
    <p:sldId id="342" r:id="rId6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63" autoAdjust="0"/>
    <p:restoredTop sz="94660"/>
  </p:normalViewPr>
  <p:slideViewPr>
    <p:cSldViewPr snapToGrid="0">
      <p:cViewPr varScale="1">
        <p:scale>
          <a:sx n="116" d="100"/>
          <a:sy n="116" d="100"/>
        </p:scale>
        <p:origin x="98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2019/6/10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25217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129513"/>
            <a:ext cx="10363200" cy="1472107"/>
          </a:xfrm>
        </p:spPr>
        <p:txBody>
          <a:bodyPr/>
          <a:lstStyle>
            <a:lvl1pPr algn="ctr">
              <a:defRPr sz="5080"/>
            </a:lvl1pPr>
          </a:lstStyle>
          <a:p>
            <a:pPr lvl="0"/>
            <a:r>
              <a:rPr lang="zh-CN" altLang="zh-CN" noProof="0" smtClean="0"/>
              <a:t>单击此处编辑母版标题样式</a:t>
            </a:r>
          </a:p>
        </p:txBody>
      </p:sp>
      <p:sp>
        <p:nvSpPr>
          <p:cNvPr id="2051" name="Rectangle 3"/>
          <p:cNvSpPr>
            <a:spLocks noGrp="1" noChangeArrowheads="1"/>
          </p:cNvSpPr>
          <p:nvPr>
            <p:ph type="subTitle" idx="1"/>
          </p:nvPr>
        </p:nvSpPr>
        <p:spPr>
          <a:xfrm>
            <a:off x="1828800" y="3885959"/>
            <a:ext cx="8534400" cy="1752411"/>
          </a:xfrm>
        </p:spPr>
        <p:txBody>
          <a:bodyPr/>
          <a:lstStyle>
            <a:lvl1pPr marL="0" indent="0" algn="ctr">
              <a:buFontTx/>
              <a:buNone/>
              <a:defRPr sz="3555"/>
            </a:lvl1pPr>
          </a:lstStyle>
          <a:p>
            <a:pPr lvl="0"/>
            <a:r>
              <a:rPr lang="zh-CN" altLang="zh-CN" noProof="0" smtClean="0"/>
              <a:t>单击此处编辑母版副标题样式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smtClean="0"/>
            </a:lvl1pPr>
          </a:lstStyle>
          <a:p>
            <a:pPr>
              <a:defRPr/>
            </a:pPr>
            <a:fld id="{4060278E-0AF6-4606-ABEF-779F5CAB59AB}" type="slidenum">
              <a:rPr lang="zh-CN" altLang="zh-CN"/>
              <a:t>‹#›</a:t>
            </a:fld>
            <a:endParaRPr lang="zh-CN"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7FD5F713-E909-4226-BBE4-09E11D7F62D9}" type="slidenum">
              <a:rPr lang="zh-CN" altLang="zh-CN"/>
              <a:t>‹#›</a:t>
            </a:fld>
            <a:endParaRPr lang="zh-CN"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10064"/>
            <a:ext cx="10515600" cy="2853467"/>
          </a:xfrm>
        </p:spPr>
        <p:txBody>
          <a:bodyPr anchor="b"/>
          <a:lstStyle>
            <a:lvl1pPr>
              <a:defRPr sz="762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746"/>
            <a:ext cx="10515600" cy="1500339"/>
          </a:xfrm>
        </p:spPr>
        <p:txBody>
          <a:bodyPr/>
          <a:lstStyle>
            <a:lvl1pPr marL="0" indent="0">
              <a:buNone/>
              <a:defRPr sz="3050"/>
            </a:lvl1pPr>
            <a:lvl2pPr marL="581025" indent="0">
              <a:buNone/>
              <a:defRPr sz="2540"/>
            </a:lvl2pPr>
            <a:lvl3pPr marL="1161415" indent="0">
              <a:buNone/>
              <a:defRPr sz="2285"/>
            </a:lvl3pPr>
            <a:lvl4pPr marL="1742440" indent="0">
              <a:buNone/>
              <a:defRPr sz="2030"/>
            </a:lvl4pPr>
            <a:lvl5pPr marL="2322830" indent="0">
              <a:buNone/>
              <a:defRPr sz="2030"/>
            </a:lvl5pPr>
            <a:lvl6pPr marL="2903855" indent="0">
              <a:buNone/>
              <a:defRPr sz="2030"/>
            </a:lvl6pPr>
            <a:lvl7pPr marL="3484880" indent="0">
              <a:buNone/>
              <a:defRPr sz="2030"/>
            </a:lvl7pPr>
            <a:lvl8pPr marL="4065270" indent="0">
              <a:buNone/>
              <a:defRPr sz="2030"/>
            </a:lvl8pPr>
            <a:lvl9pPr marL="4646295" indent="0">
              <a:buNone/>
              <a:defRPr sz="203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95C7D8C6-CC33-4C39-B279-F43C3A1CCEF3}" type="slidenum">
              <a:rPr lang="zh-CN" altLang="zh-CN"/>
              <a:t>‹#›</a:t>
            </a:fld>
            <a:endParaRPr lang="zh-CN"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1168"/>
            <a:ext cx="5384800" cy="45252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1168"/>
            <a:ext cx="5384800" cy="452521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2BCA5D41-3CB1-49F7-AEEF-21B4F8A8DA27}" type="slidenum">
              <a:rPr lang="zh-CN" altLang="zh-CN"/>
              <a:t>‹#›</a:t>
            </a:fld>
            <a:endParaRPr lang="zh-CN"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002"/>
            <a:ext cx="10515600" cy="1324895"/>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40317" y="1681831"/>
            <a:ext cx="5158316" cy="822766"/>
          </a:xfrm>
        </p:spPr>
        <p:txBody>
          <a:bodyPr anchor="b"/>
          <a:lstStyle>
            <a:lvl1pPr marL="0" indent="0">
              <a:buNone/>
              <a:defRPr sz="3050" b="1"/>
            </a:lvl1pPr>
            <a:lvl2pPr marL="581025" indent="0">
              <a:buNone/>
              <a:defRPr sz="2540" b="1"/>
            </a:lvl2pPr>
            <a:lvl3pPr marL="1161415" indent="0">
              <a:buNone/>
              <a:defRPr sz="2285" b="1"/>
            </a:lvl3pPr>
            <a:lvl4pPr marL="1742440" indent="0">
              <a:buNone/>
              <a:defRPr sz="2030" b="1"/>
            </a:lvl4pPr>
            <a:lvl5pPr marL="2322830" indent="0">
              <a:buNone/>
              <a:defRPr sz="2030" b="1"/>
            </a:lvl5pPr>
            <a:lvl6pPr marL="2903855" indent="0">
              <a:buNone/>
              <a:defRPr sz="2030" b="1"/>
            </a:lvl6pPr>
            <a:lvl7pPr marL="3484880" indent="0">
              <a:buNone/>
              <a:defRPr sz="2030" b="1"/>
            </a:lvl7pPr>
            <a:lvl8pPr marL="4065270" indent="0">
              <a:buNone/>
              <a:defRPr sz="2030" b="1"/>
            </a:lvl8pPr>
            <a:lvl9pPr marL="4646295" indent="0">
              <a:buNone/>
              <a:defRPr sz="2030" b="1"/>
            </a:lvl9pPr>
          </a:lstStyle>
          <a:p>
            <a:pPr lvl="0"/>
            <a:r>
              <a:rPr lang="zh-CN" altLang="en-US" smtClean="0"/>
              <a:t>单击此处编辑母版文本样式</a:t>
            </a:r>
          </a:p>
        </p:txBody>
      </p:sp>
      <p:sp>
        <p:nvSpPr>
          <p:cNvPr id="4" name="内容占位符 3"/>
          <p:cNvSpPr>
            <a:spLocks noGrp="1"/>
          </p:cNvSpPr>
          <p:nvPr>
            <p:ph sz="half" idx="2"/>
          </p:nvPr>
        </p:nvSpPr>
        <p:spPr>
          <a:xfrm>
            <a:off x="840317" y="2504598"/>
            <a:ext cx="5158316" cy="368631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831"/>
            <a:ext cx="5183717" cy="822766"/>
          </a:xfrm>
        </p:spPr>
        <p:txBody>
          <a:bodyPr anchor="b"/>
          <a:lstStyle>
            <a:lvl1pPr marL="0" indent="0">
              <a:buNone/>
              <a:defRPr sz="3050" b="1"/>
            </a:lvl1pPr>
            <a:lvl2pPr marL="581025" indent="0">
              <a:buNone/>
              <a:defRPr sz="2540" b="1"/>
            </a:lvl2pPr>
            <a:lvl3pPr marL="1161415" indent="0">
              <a:buNone/>
              <a:defRPr sz="2285" b="1"/>
            </a:lvl3pPr>
            <a:lvl4pPr marL="1742440" indent="0">
              <a:buNone/>
              <a:defRPr sz="2030" b="1"/>
            </a:lvl4pPr>
            <a:lvl5pPr marL="2322830" indent="0">
              <a:buNone/>
              <a:defRPr sz="2030" b="1"/>
            </a:lvl5pPr>
            <a:lvl6pPr marL="2903855" indent="0">
              <a:buNone/>
              <a:defRPr sz="2030" b="1"/>
            </a:lvl6pPr>
            <a:lvl7pPr marL="3484880" indent="0">
              <a:buNone/>
              <a:defRPr sz="2030" b="1"/>
            </a:lvl7pPr>
            <a:lvl8pPr marL="4065270" indent="0">
              <a:buNone/>
              <a:defRPr sz="2030" b="1"/>
            </a:lvl8pPr>
            <a:lvl9pPr marL="4646295" indent="0">
              <a:buNone/>
              <a:defRPr sz="203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4598"/>
            <a:ext cx="5183717" cy="368631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p:txBody>
          <a:bodyPr/>
          <a:lstStyle>
            <a:lvl1pPr>
              <a:defRPr/>
            </a:lvl1pPr>
          </a:lstStyle>
          <a:p>
            <a:pPr>
              <a:defRPr/>
            </a:pPr>
            <a:fld id="{0AE9F27B-5D4C-4C92-99E1-21862E9F0FE0}" type="slidenum">
              <a:rPr lang="zh-CN" altLang="zh-CN"/>
              <a:t>‹#›</a:t>
            </a:fld>
            <a:endParaRPr lang="zh-CN"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p:txBody>
          <a:bodyPr/>
          <a:lstStyle>
            <a:lvl1pPr>
              <a:defRPr/>
            </a:lvl1pPr>
          </a:lstStyle>
          <a:p>
            <a:pPr>
              <a:defRPr/>
            </a:pPr>
            <a:fld id="{E8480F6B-8AB6-4C04-974B-E84BD89FF1D9}" type="slidenum">
              <a:rPr lang="zh-CN" altLang="zh-CN"/>
              <a:t>‹#›</a:t>
            </a:fld>
            <a:endParaRPr lang="zh-CN"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p:txBody>
          <a:bodyPr/>
          <a:lstStyle>
            <a:lvl1pPr>
              <a:defRPr/>
            </a:lvl1pPr>
          </a:lstStyle>
          <a:p>
            <a:pPr>
              <a:defRPr/>
            </a:pPr>
            <a:fld id="{1C8657F5-E250-4CE7-8C6C-213736BF8502}" type="slidenum">
              <a:rPr lang="zh-CN" altLang="zh-CN"/>
              <a:t>‹#›</a:t>
            </a:fld>
            <a:endParaRPr lang="zh-CN"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7" y="457765"/>
            <a:ext cx="3932767" cy="1599151"/>
          </a:xfrm>
        </p:spPr>
        <p:txBody>
          <a:bodyPr anchor="b"/>
          <a:lstStyle>
            <a:lvl1pPr>
              <a:defRPr sz="406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717" y="988126"/>
            <a:ext cx="6172200" cy="4874085"/>
          </a:xfrm>
        </p:spPr>
        <p:txBody>
          <a:bodyPr/>
          <a:lstStyle>
            <a:lvl1pPr>
              <a:defRPr sz="4065"/>
            </a:lvl1pPr>
            <a:lvl2pPr>
              <a:defRPr sz="3555"/>
            </a:lvl2pPr>
            <a:lvl3pPr>
              <a:defRPr sz="3050"/>
            </a:lvl3pPr>
            <a:lvl4pPr>
              <a:defRPr sz="2540"/>
            </a:lvl4pPr>
            <a:lvl5pPr>
              <a:defRPr sz="2540"/>
            </a:lvl5pPr>
            <a:lvl6pPr>
              <a:defRPr sz="2540"/>
            </a:lvl6pPr>
            <a:lvl7pPr>
              <a:defRPr sz="2540"/>
            </a:lvl7pPr>
            <a:lvl8pPr>
              <a:defRPr sz="2540"/>
            </a:lvl8pPr>
            <a:lvl9pPr>
              <a:defRPr sz="254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40317" y="2056916"/>
            <a:ext cx="3932767" cy="3813362"/>
          </a:xfrm>
        </p:spPr>
        <p:txBody>
          <a:bodyPr/>
          <a:lstStyle>
            <a:lvl1pPr marL="0" indent="0">
              <a:buNone/>
              <a:defRPr sz="2030"/>
            </a:lvl1pPr>
            <a:lvl2pPr marL="581025" indent="0">
              <a:buNone/>
              <a:defRPr sz="1780"/>
            </a:lvl2pPr>
            <a:lvl3pPr marL="1161415" indent="0">
              <a:buNone/>
              <a:defRPr sz="1525"/>
            </a:lvl3pPr>
            <a:lvl4pPr marL="1742440" indent="0">
              <a:buNone/>
              <a:defRPr sz="1270"/>
            </a:lvl4pPr>
            <a:lvl5pPr marL="2322830" indent="0">
              <a:buNone/>
              <a:defRPr sz="1270"/>
            </a:lvl5pPr>
            <a:lvl6pPr marL="2903855" indent="0">
              <a:buNone/>
              <a:defRPr sz="1270"/>
            </a:lvl6pPr>
            <a:lvl7pPr marL="3484880" indent="0">
              <a:buNone/>
              <a:defRPr sz="1270"/>
            </a:lvl7pPr>
            <a:lvl8pPr marL="4065270" indent="0">
              <a:buNone/>
              <a:defRPr sz="1270"/>
            </a:lvl8pPr>
            <a:lvl9pPr marL="4646295" indent="0">
              <a:buNone/>
              <a:defRPr sz="127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12354A8B-8C0D-4FF6-B7C7-7E05013F8F6E}" type="slidenum">
              <a:rPr lang="zh-CN" altLang="zh-CN"/>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7" y="457765"/>
            <a:ext cx="3932767" cy="1599151"/>
          </a:xfrm>
        </p:spPr>
        <p:txBody>
          <a:bodyPr anchor="b"/>
          <a:lstStyle>
            <a:lvl1pPr>
              <a:defRPr sz="406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717" y="988126"/>
            <a:ext cx="6172200" cy="4874085"/>
          </a:xfrm>
        </p:spPr>
        <p:txBody>
          <a:bodyPr/>
          <a:lstStyle>
            <a:lvl1pPr marL="0" indent="0">
              <a:buNone/>
              <a:defRPr sz="4065"/>
            </a:lvl1pPr>
            <a:lvl2pPr marL="581025" indent="0">
              <a:buNone/>
              <a:defRPr sz="3555"/>
            </a:lvl2pPr>
            <a:lvl3pPr marL="1161415" indent="0">
              <a:buNone/>
              <a:defRPr sz="3050"/>
            </a:lvl3pPr>
            <a:lvl4pPr marL="1742440" indent="0">
              <a:buNone/>
              <a:defRPr sz="2540"/>
            </a:lvl4pPr>
            <a:lvl5pPr marL="2322830" indent="0">
              <a:buNone/>
              <a:defRPr sz="2540"/>
            </a:lvl5pPr>
            <a:lvl6pPr marL="2903855" indent="0">
              <a:buNone/>
              <a:defRPr sz="2540"/>
            </a:lvl6pPr>
            <a:lvl7pPr marL="3484880" indent="0">
              <a:buNone/>
              <a:defRPr sz="2540"/>
            </a:lvl7pPr>
            <a:lvl8pPr marL="4065270" indent="0">
              <a:buNone/>
              <a:defRPr sz="2540"/>
            </a:lvl8pPr>
            <a:lvl9pPr marL="4646295" indent="0">
              <a:buNone/>
              <a:defRPr sz="2540"/>
            </a:lvl9pPr>
          </a:lstStyle>
          <a:p>
            <a:pPr lvl="0"/>
            <a:endParaRPr lang="zh-CN" altLang="en-US" noProof="0" smtClean="0"/>
          </a:p>
        </p:txBody>
      </p:sp>
      <p:sp>
        <p:nvSpPr>
          <p:cNvPr id="4" name="文本占位符 3"/>
          <p:cNvSpPr>
            <a:spLocks noGrp="1"/>
          </p:cNvSpPr>
          <p:nvPr>
            <p:ph type="body" sz="half" idx="2"/>
          </p:nvPr>
        </p:nvSpPr>
        <p:spPr>
          <a:xfrm>
            <a:off x="840317" y="2056916"/>
            <a:ext cx="3932767" cy="3813362"/>
          </a:xfrm>
        </p:spPr>
        <p:txBody>
          <a:bodyPr/>
          <a:lstStyle>
            <a:lvl1pPr marL="0" indent="0">
              <a:buNone/>
              <a:defRPr sz="2030"/>
            </a:lvl1pPr>
            <a:lvl2pPr marL="581025" indent="0">
              <a:buNone/>
              <a:defRPr sz="1780"/>
            </a:lvl2pPr>
            <a:lvl3pPr marL="1161415" indent="0">
              <a:buNone/>
              <a:defRPr sz="1525"/>
            </a:lvl3pPr>
            <a:lvl4pPr marL="1742440" indent="0">
              <a:buNone/>
              <a:defRPr sz="1270"/>
            </a:lvl4pPr>
            <a:lvl5pPr marL="2322830" indent="0">
              <a:buNone/>
              <a:defRPr sz="1270"/>
            </a:lvl5pPr>
            <a:lvl6pPr marL="2903855" indent="0">
              <a:buNone/>
              <a:defRPr sz="1270"/>
            </a:lvl6pPr>
            <a:lvl7pPr marL="3484880" indent="0">
              <a:buNone/>
              <a:defRPr sz="1270"/>
            </a:lvl7pPr>
            <a:lvl8pPr marL="4065270" indent="0">
              <a:buNone/>
              <a:defRPr sz="1270"/>
            </a:lvl8pPr>
            <a:lvl9pPr marL="4646295" indent="0">
              <a:buNone/>
              <a:defRPr sz="127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p:txBody>
          <a:bodyPr/>
          <a:lstStyle>
            <a:lvl1pPr>
              <a:defRPr/>
            </a:lvl1pPr>
          </a:lstStyle>
          <a:p>
            <a:pPr>
              <a:defRPr/>
            </a:pPr>
            <a:fld id="{AA0BE743-D6AA-4910-A773-BD915ED507ED}" type="slidenum">
              <a:rPr lang="zh-CN" altLang="zh-CN"/>
              <a:t>‹#›</a:t>
            </a:fld>
            <a:endParaRPr lang="zh-CN"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E2D04D69-5BF1-43D9-9110-6EEEC3DE1BFA}" type="slidenum">
              <a:rPr lang="zh-CN" altLang="zh-CN"/>
              <a:t>‹#›</a:t>
            </a:fld>
            <a:endParaRPr lang="zh-CN"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255"/>
            <a:ext cx="2743200" cy="585212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255"/>
            <a:ext cx="8026400" cy="585212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p:txBody>
          <a:bodyPr/>
          <a:lstStyle>
            <a:lvl1pPr>
              <a:defRPr/>
            </a:lvl1pPr>
          </a:lstStyle>
          <a:p>
            <a:pPr>
              <a:defRPr/>
            </a:pPr>
            <a:fld id="{F9207497-084F-4805-B145-92D7E6CEA017}" type="slidenum">
              <a:rPr lang="zh-CN" altLang="zh-CN"/>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2019/6/10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2019/6/10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255"/>
            <a:ext cx="10972800" cy="1143404"/>
          </a:xfrm>
          <a:prstGeom prst="rect">
            <a:avLst/>
          </a:prstGeom>
          <a:noFill/>
          <a:ln w="9525">
            <a:noFill/>
            <a:miter lim="800000"/>
          </a:ln>
        </p:spPr>
        <p:txBody>
          <a:bodyPr vert="horz" wrap="square" lIns="91440" tIns="45720" rIns="91440" bIns="45720" numCol="1" anchor="ctr" anchorCtr="0" compatLnSpc="1"/>
          <a:lstStyle/>
          <a:p>
            <a:pPr lvl="0"/>
            <a:r>
              <a:rPr lang="zh-CN" altLang="zh-CN" smtClean="0"/>
              <a:t>单击此处编辑母版标题样式</a:t>
            </a:r>
          </a:p>
        </p:txBody>
      </p:sp>
      <p:sp>
        <p:nvSpPr>
          <p:cNvPr id="1027" name="Rectangle 3"/>
          <p:cNvSpPr>
            <a:spLocks noGrp="1" noChangeArrowheads="1"/>
          </p:cNvSpPr>
          <p:nvPr>
            <p:ph type="body" idx="1"/>
          </p:nvPr>
        </p:nvSpPr>
        <p:spPr bwMode="auto">
          <a:xfrm>
            <a:off x="609600" y="1601168"/>
            <a:ext cx="10972800" cy="4525215"/>
          </a:xfrm>
          <a:prstGeom prst="rect">
            <a:avLst/>
          </a:prstGeom>
          <a:noFill/>
          <a:ln w="9525">
            <a:noFill/>
            <a:miter lim="800000"/>
          </a:ln>
        </p:spPr>
        <p:txBody>
          <a:bodyPr vert="horz" wrap="square" lIns="91440" tIns="45720" rIns="91440" bIns="45720" numCol="1" anchor="t" anchorCtr="0" compatLnSpc="1"/>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Rectangle 4"/>
          <p:cNvSpPr>
            <a:spLocks noGrp="1" noChangeArrowheads="1"/>
          </p:cNvSpPr>
          <p:nvPr>
            <p:ph type="dt" sz="half" idx="2"/>
          </p:nvPr>
        </p:nvSpPr>
        <p:spPr bwMode="auto">
          <a:xfrm>
            <a:off x="609600" y="6245362"/>
            <a:ext cx="2844800" cy="477930"/>
          </a:xfrm>
          <a:prstGeom prst="rect">
            <a:avLst/>
          </a:prstGeom>
          <a:noFill/>
          <a:ln>
            <a:noFill/>
          </a:ln>
          <a:effectLst/>
        </p:spPr>
        <p:txBody>
          <a:bodyPr vert="horz" wrap="square" lIns="91440" tIns="45720" rIns="91440" bIns="45720" numCol="1" anchor="t" anchorCtr="0" compatLnSpc="1"/>
          <a:lstStyle>
            <a:lvl1pPr eaLnBrk="1" hangingPunct="1">
              <a:defRPr sz="1780">
                <a:latin typeface="Arial" panose="020B0604020202020204" pitchFamily="34" charset="0"/>
                <a:ea typeface="宋体" panose="02010600030101010101" pitchFamily="2" charset="-122"/>
              </a:defRPr>
            </a:lvl1pPr>
          </a:lstStyle>
          <a:p>
            <a:pPr>
              <a:defRPr/>
            </a:pPr>
            <a:endParaRPr lang="zh-CN" altLang="zh-CN"/>
          </a:p>
        </p:txBody>
      </p:sp>
      <p:sp>
        <p:nvSpPr>
          <p:cNvPr id="1029" name="Rectangle 5"/>
          <p:cNvSpPr>
            <a:spLocks noGrp="1" noChangeArrowheads="1"/>
          </p:cNvSpPr>
          <p:nvPr>
            <p:ph type="ftr" sz="quarter" idx="3"/>
          </p:nvPr>
        </p:nvSpPr>
        <p:spPr bwMode="auto">
          <a:xfrm>
            <a:off x="4165600" y="6245362"/>
            <a:ext cx="3860800" cy="477930"/>
          </a:xfrm>
          <a:prstGeom prst="rect">
            <a:avLst/>
          </a:prstGeom>
          <a:noFill/>
          <a:ln>
            <a:noFill/>
          </a:ln>
          <a:effectLst/>
        </p:spPr>
        <p:txBody>
          <a:bodyPr vert="horz" wrap="square" lIns="91440" tIns="45720" rIns="91440" bIns="45720" numCol="1" anchor="t" anchorCtr="0" compatLnSpc="1"/>
          <a:lstStyle>
            <a:lvl1pPr algn="ctr" eaLnBrk="1" hangingPunct="1">
              <a:defRPr sz="1780">
                <a:latin typeface="Arial" panose="020B0604020202020204" pitchFamily="34" charset="0"/>
                <a:ea typeface="宋体" panose="02010600030101010101" pitchFamily="2" charset="-122"/>
              </a:defRPr>
            </a:lvl1pPr>
          </a:lstStyle>
          <a:p>
            <a:pPr>
              <a:defRPr/>
            </a:pPr>
            <a:endParaRPr lang="zh-CN" altLang="zh-CN"/>
          </a:p>
        </p:txBody>
      </p:sp>
      <p:sp>
        <p:nvSpPr>
          <p:cNvPr id="1030" name="Rectangle 6"/>
          <p:cNvSpPr>
            <a:spLocks noGrp="1" noChangeArrowheads="1"/>
          </p:cNvSpPr>
          <p:nvPr>
            <p:ph type="sldNum" sz="quarter" idx="4"/>
          </p:nvPr>
        </p:nvSpPr>
        <p:spPr bwMode="auto">
          <a:xfrm>
            <a:off x="8737600" y="6245362"/>
            <a:ext cx="2844800" cy="477930"/>
          </a:xfrm>
          <a:prstGeom prst="rect">
            <a:avLst/>
          </a:prstGeom>
          <a:noFill/>
          <a:ln>
            <a:noFill/>
          </a:ln>
          <a:effectLst/>
        </p:spPr>
        <p:txBody>
          <a:bodyPr vert="horz" wrap="square" lIns="91440" tIns="45720" rIns="91440" bIns="45720" numCol="1" anchor="t" anchorCtr="0" compatLnSpc="1"/>
          <a:lstStyle>
            <a:lvl1pPr algn="r" eaLnBrk="1" hangingPunct="1">
              <a:defRPr sz="1780" smtClean="0">
                <a:ea typeface="宋体" panose="02010600030101010101" pitchFamily="2" charset="-122"/>
              </a:defRPr>
            </a:lvl1pPr>
          </a:lstStyle>
          <a:p>
            <a:pPr>
              <a:defRPr/>
            </a:pPr>
            <a:fld id="{23D53C80-AF34-4401-A55D-99CB0E6991A9}" type="slidenum">
              <a:rPr lang="zh-CN" altLang="zh-CN"/>
              <a:t>‹#›</a:t>
            </a:fld>
            <a:endParaRPr lang="zh-CN"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65"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2pPr>
      <a:lvl3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3pPr>
      <a:lvl4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4pPr>
      <a:lvl5pPr algn="l" rtl="0" eaLnBrk="0" fontAlgn="base" hangingPunct="0">
        <a:spcBef>
          <a:spcPct val="0"/>
        </a:spcBef>
        <a:spcAft>
          <a:spcPct val="0"/>
        </a:spcAft>
        <a:defRPr sz="32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3200">
          <a:solidFill>
            <a:schemeClr val="tx2"/>
          </a:solidFill>
          <a:latin typeface="Arial" panose="020B0604020202020204" pitchFamily="34" charset="0"/>
          <a:ea typeface="微软雅黑" panose="020B0503020204020204" charset="-122"/>
        </a:defRPr>
      </a:lvl9pPr>
    </p:titleStyle>
    <p:bodyStyle>
      <a:lvl1pPr marL="435610" indent="-435610" algn="l" rtl="0" eaLnBrk="0" fontAlgn="base" hangingPunct="0">
        <a:spcBef>
          <a:spcPts val="125"/>
        </a:spcBef>
        <a:spcAft>
          <a:spcPct val="0"/>
        </a:spcAft>
        <a:buChar char="•"/>
        <a:defRPr sz="3050" kern="1200">
          <a:solidFill>
            <a:schemeClr val="tx1"/>
          </a:solidFill>
          <a:latin typeface="+mn-lt"/>
          <a:ea typeface="+mn-ea"/>
          <a:cs typeface="+mn-cs"/>
        </a:defRPr>
      </a:lvl1pPr>
      <a:lvl2pPr marL="943610" indent="-363220" algn="l" rtl="0" eaLnBrk="0" fontAlgn="base" hangingPunct="0">
        <a:spcBef>
          <a:spcPts val="125"/>
        </a:spcBef>
        <a:spcAft>
          <a:spcPct val="0"/>
        </a:spcAft>
        <a:buChar char="–"/>
        <a:defRPr sz="2540" kern="1200">
          <a:solidFill>
            <a:schemeClr val="tx1"/>
          </a:solidFill>
          <a:latin typeface="+mn-lt"/>
          <a:ea typeface="+mn-ea"/>
          <a:cs typeface="+mn-cs"/>
        </a:defRPr>
      </a:lvl2pPr>
      <a:lvl3pPr marL="1452245" indent="-290195" algn="l" rtl="0" eaLnBrk="0" fontAlgn="base" hangingPunct="0">
        <a:spcBef>
          <a:spcPts val="125"/>
        </a:spcBef>
        <a:spcAft>
          <a:spcPct val="0"/>
        </a:spcAft>
        <a:buChar char="•"/>
        <a:defRPr sz="3050" kern="1200">
          <a:solidFill>
            <a:schemeClr val="tx1"/>
          </a:solidFill>
          <a:latin typeface="+mn-lt"/>
          <a:ea typeface="+mn-ea"/>
          <a:cs typeface="+mn-cs"/>
        </a:defRPr>
      </a:lvl3pPr>
      <a:lvl4pPr marL="2032635" indent="-290195" algn="l" rtl="0" eaLnBrk="0" fontAlgn="base" hangingPunct="0">
        <a:spcBef>
          <a:spcPts val="125"/>
        </a:spcBef>
        <a:spcAft>
          <a:spcPct val="0"/>
        </a:spcAft>
        <a:buChar char="–"/>
        <a:defRPr sz="2030" kern="1200">
          <a:solidFill>
            <a:schemeClr val="tx1"/>
          </a:solidFill>
          <a:latin typeface="+mn-lt"/>
          <a:ea typeface="+mn-ea"/>
          <a:cs typeface="+mn-cs"/>
        </a:defRPr>
      </a:lvl4pPr>
      <a:lvl5pPr marL="2613660" indent="-290195" algn="l" rtl="0" eaLnBrk="0" fontAlgn="base" hangingPunct="0">
        <a:spcBef>
          <a:spcPts val="125"/>
        </a:spcBef>
        <a:spcAft>
          <a:spcPct val="0"/>
        </a:spcAft>
        <a:buChar char="»"/>
        <a:defRPr sz="2030" kern="1200">
          <a:solidFill>
            <a:schemeClr val="tx1"/>
          </a:solidFill>
          <a:latin typeface="+mn-lt"/>
          <a:ea typeface="+mn-ea"/>
          <a:cs typeface="+mn-cs"/>
        </a:defRPr>
      </a:lvl5pPr>
      <a:lvl6pPr marL="319405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6pPr>
      <a:lvl7pPr marL="3775075"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7pPr>
      <a:lvl8pPr marL="435610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8pPr>
      <a:lvl9pPr marL="4936490" indent="-290195" algn="l" defTabSz="1161415" rtl="0" eaLnBrk="1" latinLnBrk="0" hangingPunct="1">
        <a:lnSpc>
          <a:spcPct val="90000"/>
        </a:lnSpc>
        <a:spcBef>
          <a:spcPts val="635"/>
        </a:spcBef>
        <a:buFont typeface="Arial" panose="020B0604020202020204" pitchFamily="34" charset="0"/>
        <a:buChar char="•"/>
        <a:defRPr sz="2285" kern="1200">
          <a:solidFill>
            <a:schemeClr val="tx1"/>
          </a:solidFill>
          <a:latin typeface="+mn-lt"/>
          <a:ea typeface="+mn-ea"/>
          <a:cs typeface="+mn-cs"/>
        </a:defRPr>
      </a:lvl9pPr>
    </p:bodyStyle>
    <p:otherStyle>
      <a:defPPr>
        <a:defRPr lang="zh-CN"/>
      </a:defPPr>
      <a:lvl1pPr marL="0" algn="l" defTabSz="1161415" rtl="0" eaLnBrk="1" latinLnBrk="0" hangingPunct="1">
        <a:defRPr sz="2285" kern="1200">
          <a:solidFill>
            <a:schemeClr val="tx1"/>
          </a:solidFill>
          <a:latin typeface="+mn-lt"/>
          <a:ea typeface="+mn-ea"/>
          <a:cs typeface="+mn-cs"/>
        </a:defRPr>
      </a:lvl1pPr>
      <a:lvl2pPr marL="581025" algn="l" defTabSz="1161415" rtl="0" eaLnBrk="1" latinLnBrk="0" hangingPunct="1">
        <a:defRPr sz="2285" kern="1200">
          <a:solidFill>
            <a:schemeClr val="tx1"/>
          </a:solidFill>
          <a:latin typeface="+mn-lt"/>
          <a:ea typeface="+mn-ea"/>
          <a:cs typeface="+mn-cs"/>
        </a:defRPr>
      </a:lvl2pPr>
      <a:lvl3pPr marL="1161415" algn="l" defTabSz="1161415" rtl="0" eaLnBrk="1" latinLnBrk="0" hangingPunct="1">
        <a:defRPr sz="2285" kern="1200">
          <a:solidFill>
            <a:schemeClr val="tx1"/>
          </a:solidFill>
          <a:latin typeface="+mn-lt"/>
          <a:ea typeface="+mn-ea"/>
          <a:cs typeface="+mn-cs"/>
        </a:defRPr>
      </a:lvl3pPr>
      <a:lvl4pPr marL="1742440" algn="l" defTabSz="1161415" rtl="0" eaLnBrk="1" latinLnBrk="0" hangingPunct="1">
        <a:defRPr sz="2285" kern="1200">
          <a:solidFill>
            <a:schemeClr val="tx1"/>
          </a:solidFill>
          <a:latin typeface="+mn-lt"/>
          <a:ea typeface="+mn-ea"/>
          <a:cs typeface="+mn-cs"/>
        </a:defRPr>
      </a:lvl4pPr>
      <a:lvl5pPr marL="2322830" algn="l" defTabSz="1161415" rtl="0" eaLnBrk="1" latinLnBrk="0" hangingPunct="1">
        <a:defRPr sz="2285" kern="1200">
          <a:solidFill>
            <a:schemeClr val="tx1"/>
          </a:solidFill>
          <a:latin typeface="+mn-lt"/>
          <a:ea typeface="+mn-ea"/>
          <a:cs typeface="+mn-cs"/>
        </a:defRPr>
      </a:lvl5pPr>
      <a:lvl6pPr marL="2903855" algn="l" defTabSz="1161415" rtl="0" eaLnBrk="1" latinLnBrk="0" hangingPunct="1">
        <a:defRPr sz="2285" kern="1200">
          <a:solidFill>
            <a:schemeClr val="tx1"/>
          </a:solidFill>
          <a:latin typeface="+mn-lt"/>
          <a:ea typeface="+mn-ea"/>
          <a:cs typeface="+mn-cs"/>
        </a:defRPr>
      </a:lvl6pPr>
      <a:lvl7pPr marL="3484880" algn="l" defTabSz="1161415" rtl="0" eaLnBrk="1" latinLnBrk="0" hangingPunct="1">
        <a:defRPr sz="2285" kern="1200">
          <a:solidFill>
            <a:schemeClr val="tx1"/>
          </a:solidFill>
          <a:latin typeface="+mn-lt"/>
          <a:ea typeface="+mn-ea"/>
          <a:cs typeface="+mn-cs"/>
        </a:defRPr>
      </a:lvl7pPr>
      <a:lvl8pPr marL="4065270" algn="l" defTabSz="1161415" rtl="0" eaLnBrk="1" latinLnBrk="0" hangingPunct="1">
        <a:defRPr sz="2285" kern="1200">
          <a:solidFill>
            <a:schemeClr val="tx1"/>
          </a:solidFill>
          <a:latin typeface="+mn-lt"/>
          <a:ea typeface="+mn-ea"/>
          <a:cs typeface="+mn-cs"/>
        </a:defRPr>
      </a:lvl8pPr>
      <a:lvl9pPr marL="4646295" algn="l" defTabSz="1161415" rtl="0" eaLnBrk="1" latinLnBrk="0" hangingPunct="1">
        <a:defRPr sz="22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nsidethegames.biz/articles/1079047/nigerian-hurdler-nathaniel-set-to-lose-african-championships-gold-medal-after-failed-drugs-test"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www.insidethegames.biz/articles/1079483/lima-2019-unveils-anti-doping-equipment-for-games"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s://www.insidethegames.biz/articles/1079463/top-indian-weightlifters-provisionally-banned-for-doping-offences"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www.insidethegames.biz/articles/1079032/latvian-long-jumper-and-armenian-weightlifter-disqualified-from-london-2012-olympics-following-retest-of-samples"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www.insidethegames.biz/articles/1078997/fis-become-first-winter-international-federation-to-partner-with-cas-anti-doping-division"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www.insidethegames.biz/articles/1078993/russian-middle-distance-runner-banned-for-12-years-by-aiu-for-positive-test-and-forging-medical-documents"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s://www.insidethegames.biz/articles/1078989/iaaf-revoke-neutral-status-of-russian-sprinter-after-failed-drugs-test"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https://www.insidethegames.biz/articles/1078954/olympic-gold-medallist-meilutyte-facing-ban-after-missing-three-drugs-tests"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hyperlink" Target="https://www.insidethegames.biz/articles/1078733/ukads-hudson-appointed-director-of-education-at-world-anti-doping-agency"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www.insidethegames.biz/articles/1078702/joshua-criticises-boxing-authorities-and-claims-doping-is-out-of-control-in-the-sport"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s://www.insidethegames.biz/articles/1079511/former-european-champion-rower-among-russians-banned-as-rusada-announce-series-of-suspensions"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s://www.insidethegames.biz/articles/1079580/uk-anti-doping-hands-four-year-bans-to-footballer-and-rugby-union-player"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s://www.insidethegames.biz/articles/1079568/chinese-double-olympic-gold-medallist-set-to-become-wada-vice-president-after-ioc-executive-board-nomination"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https://www.insidethegames.biz/articles/1079543/athletics-federation-of-india-anger-over-failure-to-report-earlier-failure-as-asian-800m-champion-tests-positive"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https://www.insidethegames.biz/articles/1079531/olympic-marathon-silver-medallist-facing-four-year-ban-after-testing-positive-for-epo"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hyperlink" Target="https://www.iaaf.org/news/press-release/iaaf-response-swiss-federal-tribunal-dsd-regu" TargetMode="Externa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www.insidethegames.biz/articles/1079302/change-of-procedure-agreed-by-wada-for-low-level-clenbuterol-cases" TargetMode="Externa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www.insidethegames.biz/articles/1079246/top-russian-skateboarder-kruglov-to-miss-tokyo-2020-after-given-four-year-doping-ban" TargetMode="Externa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insidethegames.biz/articles/1079238/four-cyclists-provisionally-suspended-as-austrian-doping-probe-widen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www.insidethegames.biz/articles/1079219/scottish-hammer-thrower-dry-receives-provisional-suspension-from-uk-anti-doping"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altLang="en-US" dirty="0" smtClean="0"/>
              <a:t>反兴奋剂重要事件回顾</a:t>
            </a:r>
          </a:p>
        </p:txBody>
      </p:sp>
      <p:sp>
        <p:nvSpPr>
          <p:cNvPr id="3075" name="Rectangle 3"/>
          <p:cNvSpPr>
            <a:spLocks noGrp="1" noChangeArrowheads="1"/>
          </p:cNvSpPr>
          <p:nvPr>
            <p:ph type="subTitle" idx="1"/>
          </p:nvPr>
        </p:nvSpPr>
        <p:spPr/>
        <p:txBody>
          <a:bodyPr/>
          <a:lstStyle/>
          <a:p>
            <a:pPr eaLnBrk="1" hangingPunct="1"/>
            <a:r>
              <a:rPr lang="en-US" altLang="zh-CN" dirty="0" smtClean="0"/>
              <a:t>2019</a:t>
            </a:r>
            <a:r>
              <a:rPr lang="zh-CN" altLang="en-US" dirty="0" smtClean="0"/>
              <a:t>年</a:t>
            </a:r>
            <a:r>
              <a:rPr lang="en-US" altLang="zh-CN" dirty="0" smtClean="0"/>
              <a:t>5</a:t>
            </a:r>
            <a:r>
              <a:rPr lang="zh-CN" altLang="en-US" dirty="0" smtClean="0"/>
              <a:t>月</a:t>
            </a:r>
            <a:r>
              <a:rPr lang="en-US" altLang="zh-CN" dirty="0" smtClean="0"/>
              <a:t>1</a:t>
            </a:r>
            <a:r>
              <a:rPr lang="zh-CN" altLang="en-US" dirty="0" smtClean="0"/>
              <a:t>日</a:t>
            </a:r>
            <a:r>
              <a:rPr lang="en-US" altLang="zh-CN" dirty="0" smtClean="0"/>
              <a:t>-2019</a:t>
            </a:r>
            <a:r>
              <a:rPr lang="zh-CN" altLang="en-US" dirty="0" smtClean="0"/>
              <a:t>年</a:t>
            </a:r>
            <a:r>
              <a:rPr lang="en-US" altLang="zh-CN" dirty="0"/>
              <a:t>5</a:t>
            </a:r>
            <a:r>
              <a:rPr lang="zh-CN" altLang="en-US" dirty="0" smtClean="0"/>
              <a:t>月</a:t>
            </a:r>
            <a:r>
              <a:rPr lang="en-US" altLang="zh-CN" dirty="0" smtClean="0"/>
              <a:t>31</a:t>
            </a:r>
            <a:r>
              <a:rPr lang="zh-CN" altLang="en-US" dirty="0" smtClean="0"/>
              <a:t>日</a:t>
            </a:r>
          </a:p>
        </p:txBody>
      </p:sp>
      <p:sp>
        <p:nvSpPr>
          <p:cNvPr id="3076" name="AutoShape 6"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1836974" y="776386"/>
            <a:ext cx="387184" cy="387184"/>
          </a:xfrm>
          <a:prstGeom prst="rect">
            <a:avLst/>
          </a:prstGeom>
          <a:noFill/>
          <a:ln w="9525">
            <a:noFill/>
            <a:miter lim="800000"/>
          </a:ln>
        </p:spPr>
        <p:txBody>
          <a:bodyPr/>
          <a:lstStyle/>
          <a:p>
            <a:pPr eaLnBrk="1" hangingPunct="1"/>
            <a:endParaRPr lang="zh-CN" altLang="en-US" sz="2285"/>
          </a:p>
        </p:txBody>
      </p:sp>
      <p:sp>
        <p:nvSpPr>
          <p:cNvPr id="3077" name="AutoShape 8" descr="data:image/jpeg;base64,/9j/4AAQSkZJRgABAQAAAQABAAD/2wBDAAgGBgcGBQgHBwcJCQgKDBQNDAsLDBkSEw8UHRofHh0aHBwgJC4nICIsIxwcKDcpLDAxNDQ0Hyc5PTgyPC4zNDL/2wBDAQkJCQwLDBgNDRgyIRwhMjIyMjIyMjIyMjIyMjIyMjIyMjIyMjIyMjIyMjIyMjIyMjIyMjIyMjIyMjIyMjIyMjL/wAARCADIAM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uiiigAooooAKKKDQAUUmayNS8Q6fpULPcXCDBxjcBz6fX2rKpWhBXk7DUXLY1j7Gms6JyzgD1JxXJjVtf1f/AJBmnGCA9J7smIEeoUgsf++R9aenhO9ujv1TW7mQnqlqohX6ZO5j+YrnVepN/u46d3oXyJfEzem1exgBaS5RQOpzxWbL400GE4bUYMjsJF/xrE8RDwV4Hs4b7W7INHLJ5aSSxtcsWxnHzZxwDWVD8WPCMehXmq6fptybaylihkEdskbEuG2lRnp8pquWu95JfL/givDsdT/wn3h/P/H8v51PF400GYgJqMGT0zIv+NcfoXxq0PxBe3FvbaffRCC0munebYBtjXcQACeTWt/wnHhW78FweJ9TgS20+4YpGl3ArOzAkYCjOeh/Cl7Ot/N+A7w7fidXDq1lcLmO4Qg984q6jo65VgR6g5rjdFs/Bni6y/tHRoITHuKs9rugdG9GCkEH6irLeFb2zO7S9buEI6R3aiVT/wACG1v1NF68dbJ/gK0H5HVil5rjjrOuaT/yFdNaSAdbi1JlUe5AAdfxU/WtvTdesNUiWS3uEbPTDA8+maccRG/LP3X5g4NK61NaikB4pa6+YgKKKKACiiigAooooAKKKKACiiigBM1VvL+3sojJM4UAZxnrVDWNag0u2LyMDIcBUUFiSeAAByST0A5NZVrodzq0wvteUlMho7AnKr6GTHDH/Z+6P9o1xTrSlL2dLV9X0X+bLUUleRH9v1bxKSulqLayPBu5QSrD/YXgv9eF9zTHk8J+EdSs4tS1CNtWu3WOGS6YPMxY4BAAwi57gAVjeJviTFoPjQ+Gb60ls7CWAZ1KOT5o94wrhQOFU8E9R1rzzWPAU3hHUtN8V6/MviCwkuz9uyS/7tvuuW/i459OMdKqlQjF3lq+7/rQbm2rdD0i58b6hrel+LbLRrdtP1zRPupKFlMgGSWAxjnacdeoNchpPi+5HjDwj4pnvJWsNbtjp94jOdkVyp2sQvRcsEbp0Jqv8T9Dd/Guk3emaq1jp3iOOO2muInIRyMbS208qQVrEm8OT6VY+KPAryGS608rrGmy4wX2gB8ehK4OP9k10LuZnp3x1iLfDv7SEDNaXsMuD9Sv9an8DS6lr0d3Fr3g/T9MsCsctsqQgrKeck56kAgjjua4lL74hfEjQ9QsLvRUh0u4tAkLFRHmVWVkfe5y2SCDjjmur8CeH/iJp2rW8viPVoJtLhgMK2iSKcYACnCqAcY7mgZxPhuS3s/gf4yujBD9pjuZ7ZZSi7lV9i7Q3XHzHinaPpEGseLPAXhq/j8yws9EF7JCxO1nfc5yP++a6Y/CrWB4A1rw4l/ZrNqGpC8VwW2KmQdp46/KKf4y8HeKLPWNE8QeDxA99ZWIsZUbacqFwCA3BHJ/SmxHZ+EvBWn+EbzVp9OlbytRmEnkbQEi25wq/mat+KvEtn4U0ObU7vLbcJFCn3ppD91F9yfyGTWR4D0W58H+D3OuXm+7aR7y7kdyyxluWA7ADqccZJrx7xb43vNa1xvEM+k3cmg28U8OktyiLMQVEzZGCc847ce9J9hnrHw58ZX/AIp8L3Os61Da2iQ3DoHRiq7VGSzbjgYzjOe1Xkt/Dfi7zL/RdQhNyjbXurCRd2fRx0Yf7w+hry/xJY3ml/AXRrGwYN5bx3GpwI2X2Pl8MByFyVzkelbHgv8A4R/RE1L4jwTx2OiXVosP2FUYNBIpUMno5LLwe+e1ROEJq0ldDWjujthqWqeHGCawgls84W9iB2D03g8ofrlfcV1VpeQ3kQeFwVI/EVwfhj4mWniTW/7DutHvNNuZ4jPbLcgMJosE5OBxkc85B55rWutEudElN5oYLQg5ksAeAO5izwP908Htg9efkqUdYax7f5FXU99zr6Kx9G1i31S2V4nGecjoQRweDyCDwQeQeta4rpp1I1I3TIlFxdmLRRRWogooooAKKKDQAlZGtavDplm8jk78cADJJPA47nJwB3PFaF1cpa27SueB29T6VxqXdr5c/inXJ0g062Ba3Ln5fTzMdz/Co69SOorhr1ZOSpQ3e/kjSCVuZ7Dbm5tPDGmzeKvE8hWZR+4gyC0RPRVHRpG7nt0GACTseD/FA8WeHIdWWxuLISEr5cw4OO6t/Evvx39K47W7Lw38Z9ElbR7uQXlif3MrwugRm52sCMEHHUciuS8Pa1rs3xBit/F2uLoi6FbfLbRjyY7hFHzHH3TkAE+33RW9KnGkuWOxLbk7s6b4yafbWdxofie4tmntbaY2l9GBkvBICCPr1xnuRXH+BvGES2MnhTXbe7/4RjUmeDTbi5Xc0Sk8IxHUcjkfdPtXpEOtaN8XPCOs6XY+fEmTEHnhIA5yrqeh6ZxnI71sW1ppvhLwzptnf3C3J09FjgmmjBct0G0DkE9Bjn61UpKKuwWpx+l/DjU9R8HP4Y8RXHl21hfCTTbuFg0vlKTxj+Ec8c556cCux1C48OaZq0V9dLDPrAhECSKnmTsvoFAJ5yc4HemiDW/ELbrl5NK089Ikx9okH+0eiD25b6Vs6fo2naQhFnaxwlvvSdXf/eY/M34msrzltovPcei3OM8RfEa50iKIw6RMHkLKFum8tlwARleTyDmuNufip4nnJ8o2NuD2WJmP5kit/wCKduksQmjZGKMhbDAsPvLyP++a8rrzZVZczTlezPtsjyrC4igqlSN2dP8A8LE8WA5/tSP6fZlxVy2+KXiiAjzXs7hR1DRFc/iDXGKjuWCKSQpY47AdTUtrM9tcK6CEkMAfOjV1xnnIPapVWXc9Otk2D5Hanr6nqVt8XHt5Eh1fS2Qsqtut3DgqwyDtODjBq/qR8K/Ebw6dFt9Q+zxiRZfKhARlYEnBQgZGSfxrz7xD4httVhENkZIEj+RlKBRMmMAgjkAH+E44Oa5sKxcMobenzBlyGXHfI5Fa08TNWb/E8T+wadanzx919jvde8JeL9M8Ya7c+HtOtb2z121Fp5sjgfZ02qp7jGMe46VhXItLv4Z+I/CsMSRxeG3WQ3byYNxMGO75COATvC89MdzWl4b+I2q6Oyw37NfWg7sf3ij2P8X6H3NdTD4C8DeN9U/4SNFkkaVt80CS4R3HXeuMg+o4rupYiM3bZnz+Ny2vhHaa07nH6RrTado3h/VY9ON9451C0NpaIWJUQK21JXXsdowMYzgn1NdF4N8W+M4fiK3hTxQ1tdSSW5nDxKo8njcOVGCD0x9Oa5fTfFtr4T+I3iq51nTZ5tRDfZ9Mhhj+VY1JVUX+6u3YMgdM1f0nXpvDWrXWr6lZSan431sAxaZBn/RYTjarHnaMAfL1wB0zW97M889Q1jSZobg6xpKkXI+aeBePPA7jtvA6H+IcHsRpaRqkGrWSSxMCSOccfp2/oa840H4heLE8eWnhrxRoltbNfpvhFsx3RLzgt8xBHykHoa7DVLV9C1Iara/8eszj7Sg6Ix43/RuA3vhvWuOrF0ZOpBeq/X5GkfeXK/kddRUFrcJcwLKhyrD8vap67YTU0mjJq2gUUUVYBSE4paoapdizsZJSwBAwCfX/ADzWdWoqUHJ7IaV3ZGDqrvrerR6VFuWAAvOynGEHDfiT8o/E9q5nxlqej+LdRuPhvFHOLrylkW4hQNFbyL8yq4yCAFxkjpnHWuhttQ07w1og1XWbyOz+3yqPNlJG3IOxehxxk+gJNeb33hTxF4bfVvEXgbU4dat9TiYTSHbLOm7JLIwPJBOePxHFc+Gp2j7SXxS1f+XyNJtXstkVNS8M+NTHGde1uw0Lw/aBVe6sZBEkhGFVyE5djwOentTtI0qL4hanqXhXUdSXVBpaLJY6/ENzFCVzG5/jHJwc5BB5NZ1l4w0nQfhjaaDZWp1PXLq6C3FlqMLMqNnnCk9OylSDkk8EV7Poun6Z4R8O/aV0u00yR41kuIrckjfj7uTyQK2lJQXM9iPQdFDpngrQrbStLtSTkJBBHy8znufUnGSTwAPQVZ0rQ3W5Gpas63Oonlccpbg/woD39W6n2HFJoenyyzvrGoofts4xGjf8u8Z6KPRjwW/Adqk1jVpYZ007ToxNqM4JVWOFjXu7Hso/XoOTWF/tS+SK8kS6nr1ppSpG7NLcSnbFbxLueRvQKP8AI71QGma1rX7zVLtrC1PItLRx5hHo8nb6L/31V3SdGh0vfdSyNcX0o/f3Ugwzd9qj+FfRR+OTzVa88QvJdNp+jWxvrteJCDiOL/ffoPpyT6USXWevkv61Bf3fvOc8aeHbGx8OTfYLWOLKN5jKCzuRhlLMckn5T1PevIrawu70t9mt5JSv3ggyRXt2qaNqT6bLdanqTzNgD7PAu2BQ3ynrlm69SR9K8OVpbO7EkUjQzxMQrqcMpHB/D2PBrzq0WqjurXPsuHa9T6tONPVp9Tq/DPh258y6e+tpYVaMxqJFxnd1I+grAfw/qqO6iwnYKSMiMkEDvXpOmXsr6NaXOoyQRTSqoJztVi33QAe5GOK5jxxf3q3CWQl8uykTJCZDSHOCrH0HoOvevLo16ksQ4Naf5djqw+NxE8Q4xSu/uVjjWRklMcnykNtbPO316V076lpD+GjA32mWYFYXlWJUlYDLKTk8qMY5OeBXKgADaAAOmBxirttpF3cxyyrbTbUj8wHy2w4yBgep5zxnpXoaPdnrYyhCXLKpK1imcbjjJGeM9avaRrN9oN+t5p8pRwRvUk7ZB6MP69R+lUpI3hcpIjIw6qylSPwNNpXsddXD0sRS5Z6o968P61p3i2xOowWlsurRIVBliVnifHHOM4zz9K8w+HeqazoOvahbX/he/vdfvL0faNQcFRHGSNxJI6DluMA8dhWPoWt3WgarDfWrNkYWRAeJF9Pr6f8A169U8ZRXvjDwPFdaLqF0LYDzLq1tGCvdR45RWwSG9uh5Br08NiHL3Zbn5znGVywdXT4Xsc/4j12y1HxxIvgPThqPihk8ifU9xMFsvQkZ+UsBxnoPc16VoGnahbeG4bDXb9dTuthSeZk2hwf4T68HGe9eM6P401Lw3eN4Y0jw9pPhto4fOkl1WdmYqADudvlBbHOPwFX/AA94g8f6/wCJIr6PX4D4dtJFa4u3tlt7eRRy6ruG5hjIByPXiuxpHi2PStGeTSNUk0i4clBhoXY8sh+6T78FT7gHvXU5rnNeiS50631W1beYP3iujZDxNjdg9xjDD/dra0+5F5ZxzAgkjDY9e9cdH91VdLpuvTt8i5e8lIt0UUV6BmNHY1zevf6fqVrpqk7XYGTB/h6t/wCOjH410Z6e1c9pK/a9fvLs8rGvlr7Fjz+ij868/Fe+40+7/BamsNLy7HL/ABN17UtIgitovBi65phj3SyyglI2yQAAASMDvx1rx/TJrvWbwzeDbW28PakJsNDHqzRu4x0COQCMn36dK9GvF0/WPEV5qnhD4j/YdTmlPmWdzN+7Zl42hGxxxxway9dtdVRCfG/gO21WADJ1TRvkkx/eIHB/HFdhmdD4M8IeIbrXU1XxtpunvdWgD2t3EEEsj9Pn2Ha2BzkjOe9dlMv9seIVgPzWdgQ8g7PJ/Cv4Y3H6Cqvhm0svDngmN7OW9a2dDcR/bmzKiuMqp64wO1bfh+0NppUZkGJpiZpc9dzc4/AYH4VzzSnNQ6LV/oUtE2P1jUV0ywaYgtIfljRRkux4AHuSRVbQ9NksIJLi6Ie/ucPcSZzj0UH+6o49zk96rQp/aviVpm+a2084QdjKR1/AZP1YVLr95OBFptk226u22K2M7F/iY/QZP5etZqe836L+vNjt0KlzPc+Ir+SxsZWt7GFtt1dLwxP9xD/ex1P8IPqeNuz0+00qyFvbQrBDGOFXp7knqSe5PJosbK30qwjtLdcRRLjLHk9yxPck5JPqawp3n8T3kkCSPFpEDFJXjba1ww6qp7KP4iOew71p8HnJ/wBfcLf0DUtfGoJcWGlWUmoFQVmkVtkUfcgueM+wya8Q1uJbfxBdqVJQzb9ucblbDfrmvo5YrTTbNYo0igto12qqgKqj2FfPfi2azm1+R7K4juIwgVnjOVyMjr9MVxYuLU027ux9VwxL99KHRozdQ1C61W4826cOFGI4gMJGvoo/LnqaWbUbm5s4ra4fzlhOYnY/MoxgqT/EOmM8jFU6K5tNrbH2CwdCFpJWsPWGSR1REZmblQBkketbGj+IZtJgNvFCXSRi0rGQggEYGwDhW757nH1q7pur6Xa6HdWrx3E8ixnl9qEhiFKxnkqvOefyrm5TGXYxBwhPyh2BYD0JHBpNJ3TWhyr/AGyUoVYtJDXYu7MXdyTnLsWY+5J702iipZ68IKC5UAr0P4X+ITY6k2kztiCbLxZP3W/iH9fzrzyprS6ezvIbqI4eFw64747fiMj8a0jJrVbnm5rg1icPKL36Hf8Aijw9ocXi651/x/r1rJDG22wsI1AdogcqGVRuPJP19RVDxRrGofETwzJo/hvwhPHpEGJEvLkeUFCc/Io45GR1PXpXc6rL4TbS7Txb4gs4pvs8axpM0LSldxyvyjrz6jvVEfE7UNUAi8KeCtTvkHyrNcKIIh/Pj8q9qlNTgpLqflc4uMnFknwbv76/8BQ2Wo2k8bWZMEbzR7VliPK7T3wMqfoK6Xw6TZ3d1prk/uWITPdR0P8A3yVrN8Mf8J7camLnxENKtLDy2UWdqCzhuNp3ZPTnjNaeoj7F4ktLkcLOgVvqpx/Jv0rDE+7y1P5X+D0Y6et49zpKKQUV3IyILyTy7WV8/dUn9K5+ykubHwvfXtnZtd3f7ySK3U4MrKNqrn3xWxrDbNLuD6qB+ZArzr4j6jr2jfDO3udCkeKQuv2maIZdI2ycqe2WwCfSuCWuKXkvzZqtKfzPNfiTqtjqGjpE/gSfQtYMwaSZ4cKUAOdrADJJx1H410fhPw7YXFhYnwr8S5rO/eNPPszPlS+BuUIxB65xwa7P4ezafN4OeK28SR67d3C+cV1GXcY5CgBRlJLBQR6euK5zwJcaTrHju703VfD+nReINJd5Y77TlKwttO05UHGRuGPX2NdfkZnpuuIZo7HTyxbzpVVyepUdc/rWpezC2sppjwFUkVn3I8zxPZr1EULP+YIp/iNj/ZLRr1ldUH41wuWk5/L7kjRLWKF8PwG30aJmGJJszOT6sc/oMD8KqaSpvNYvNQYZVT9nhz2HVj+e0fhWpdMtrp0hUYCRkAD2GKh0GIQ6NbZHzOC7e5Yk1aiuaMOiV/8AIL6N9yt4hnlMMOn2zbbi7cRqw/hHdvwAJ/Cr9tb2+nadFBEvlwQrhR6Aevv3+tUIR9p8VTSHlbaIKvszf/WB/OqXjvU20vw1cyxnDlCF579B+pFSqnLGdV+i+Wn5l06TqVI0l1PMPH3jG41vUJdOtZWjsIWKsFOPOYdQT/dHT3PtWFo/hu61iF5YHjjjQ7QZM8nHbA7VlRRPLIkKAszMFA9ST/8AXr0W+vV8KeH7WKJFebcqgH+I9XP8/wASK8jFV5qyhrJn3k4rL6EadBe+zlR4Wuzqrac80KTeWJUJziRe+3jt3zUNx4cvbfV4NOYo0s4DIyk7cc5PI7Yrs9bzcWFprtl80lqROm3nfGfvL+X9aTxDE1/ocGp2MhE8AFxC6ddpHI/Lt7VzQxUny3W+nozKGZ4ltXa10+ZxetaBPopiMskcyS52soIwRjIIP1rLjjaWRUQEuzBVA7k1Zv8AVb7U5EkvrjzWVcKAgVQPYDv71ueC9N+16kbt1zHbDIz0LHp+XX8q65TdOnzT3XY9dV6lDC89X4l/SIrrwbqdtaSXDNbuI1LFI5CWIHXAxyaii8K38+mC/geCWIx+YoSQksPQDHX2rs7LxBFqGvXmmYXZFxC39/bw4/Pp7ZqLRiNN1i70ViRCxNxbE/3SfmUfQ/1rk+s1IxfMtVZ/I8b+1cSl72++3Q4zTPDl9qlo91CYkQEhRISC5HXGBx9TWS6tHIyOCGUlWB7EcGun1e61Hw3f3NpZTiO1uCZYwyBtueuCehB479q5bJJJJJJ5JJyTXXTlKXvaW6Hs4GtXrNzn8L2PY/AGpxHwVP8AaYftKWSOxi2hiwTJwAe+MYrl9A8SeI/iKbu/XxVZ+GtNhlMa2sOzzsYByWbnHPXgZzgVrfCOYFby3Jypc8Hpyo/wrA8QaLZS3t1ef8KxgtYY5HEl5e6j9mgOGPzYGBg9eK9fAv8AdW7N/wCZ+e5xSVPFzS7lfU9c1zwt4t0my8OeN7jxPJcy7bi0lYTKoyBgkEgZyehBGK9m8SRn7JBMB80Uw59iCP8ACvEfCd94tvLuSPwl4a0XS7VSVbUo7Zim3+8JJDkjvx19K9uv1kk8MjzpY5pljQvJH912BG4r7E5rTEx5qUl5M8+m7TTNmFw8CP8A3lDfpRVbSmLaZbk8nYB+VFaUXzU4vyMamkmiPXf+QNP/AMB/9CFLp0aSaRbo6goYgrKwyCMcgim62C2jXWB0Td+RBqTR2DaVbkdlx+RrD/mK9Y/qb/8ALr5nJav8HvBmrzNO2mG1lJyXtXMfP06VqeFPAWgeDBKdItWSWYBZJpHLMQOcZ7CuoorusZGK+P8AhKuRz9l4/M07XyBBa56faU/rUd1mLxLZOcASRMgPuD/9en+Iwf7IMn/PKRH/AADAH+debb3Jrs3+jNvtRLGtcaLeH/pmTU2nY/s23A6eWv8AKknUXmmOgOfNiKg/UVU8PT/aNFtyeGUbGHoRWqf7xPuvyJ+x8yLTMHV9UHRhKv5Y/wDr1znxQieXQWVf7hfA/wBllJ/TNdAX+xeK8McR3sIKn/bXgj8ttJ4psjeaNIyoXMP7woByy4IZfrtJx7gVjKLlRlBbp/rdHVhqypYmFTpoeM+C9MFzqDXkiZSAcZ6Fz0/IZNddq3h+z1maOS5knBiUqqxuABzknBB5/wAK5D+2r/ww0mm21vatFkvHOxYmRW+63HHTH5VzDLuYsxJZjksWOSe5rxJYepOr7Tmt26n2n1avjajqRdl0Z67p+mW2l6f9lieRrdSxAmYHAPUZwOOv51ieFdRt5WvNJjkEkMEjtbk9GjLcj6A/oa872Lnpn6k1b0+/m02+hurcAvEeFbIVgRgqcdjS+p+5JOV29e2o3k1WMJSbu+ha17TDpmrS24U7GO+L3U9B+HIr0Hw9pR07REiyUmkUvIwHIZh/TgfhXEX/AIml1G6triewt99s+5QJGw3seOmcGmaz4mvdZjijdEt0jYtthkb5ie5PHSnVo1akIwencqvSxVenCk427s7Cz8GWdjdw3cN3eCWNt6khTk988d+c/Wm+LZUsI7TUVdVuoJh5Sngup+8v0x/OvON8n/Pab/v63+NNPLbmZmbGNzMWOPxoWGk5qU53t5CjlGIlJOc0/wDLsekeJ7OPWNCjvrb5jGoljI7qRyPy5/CvN8V0GkeLLnSNPFn9miuIgSVLyFSoPUcA5Gc/nWHK6vK7InlozEqm7dtGeme9a0KUqcXGW3Q78tpVqHNTmtFsz0n4Softc7/3nI/JT/jWj4o+Etz4w1ye91bxPdtZby1vaImVhX0GTjPvim/Ca1KW5lII3B3/ADKqP/QTXqQr2cAv3bfmfB51Pmxk2ecQ/BvQjFHHqGoavqCooVVnu2ChQMABRxj2rq20u00bwsdNso/LtbeHZEm4thc9Mmtys7W3C6TPz1AH5kVviWo0pPyZ5cNZINGOdIgPt/U0UukIU0i2B6+Up/Pn+tFZxVoR9DKq/fZPdw+faTQ/89EZPzBFZvhqfzNMVDnKtgj68/41tHpxXO6Qfset31iTgFyyj2PzD9CR+FRiHyVoT9V95vT1hJfM6SigVWvLy1sLZ7m7uIreBcbpJXCKM8ck8V33MjK8RgxRW18oObaZSSP7rfKf1xWpPFHfWEkJP7uaMrn2I60t1bxX1nLBIcxyoVJHoR1FZPh66keze0nP+k2rGKQepHf6Hg/QiuSVo1fKS/Ff8A0TvH0JfDly1xpaxS5E8DGJ1PZlOD+oNV7JhpniG5sH4iuf9Ig9OT8w/Bv/AEIVHcsdG8RpcZxaX5COeyygcf8AfQH5qfWreuae+o2aTWrKt5bt5tu2cAtjlSf7rDj8j2rJKVuVfFHb0/4Ybet+jHa5YyX9iGtiBdwOJYCTgFh1Un0YZH4g0/RtTj1awSZcrICUkRuGRhwQR2INGjasmqWYcApMhKTRNw0bjgqR65qlqml3MF62q6QyrdkDz7dztS5A6ZP8LAcBuh6HsRp8T54/P+u5PkzlvF/goSxvNDBJJZ7iwWFcy2rHklV/jQnkr1Hb0Hmd14fvoVM1sgvbftNbfOB/vAcqfYivfdK8RWmoO1vJutr2P/WWsw2uv4dx7jI96S/8M6TqMxuZrULcn/lvA7RSH6shBP45rGWGhU96Lt5HtYDO8Rg1ybo+b2jdDhkZT6EEU3B9D+VfQp8F2+Pl1bVlHYfaQf1Kk0f8IVB31jVv/Alf/iay+pVPI9r/AFt/6d/j/wAA+e9p9D+RpNp9D+VfQv8AwhVv/wBBfVv/AAJX/wCJpP8AhCrf/oL6t/4EL/8AE0/qVTyF/rYv+ff4/wDAPnrafQ/lRtPofyr6G/4Qu2/6C+rf+BK//E0f8IVB/wBBjVv/AAIX/wCIpfUpj/1tX/Pv8f8AgHz1tPofypRG7sEVSWJwAB1NfQf/AAhcHbWNV/8AAhf/AImqGp6HHpMMcsWpajPcu4SGGWdSrOTgAjaMjOKieGnCLbE+Kr6KH4/8AteBNPFhpbDsu2EH12j5j/30W/KuuFU9NtF0/T4LVTkRoAT6nufxOTV0V6mHp8lJRPjq9V1ajqPqFYXieXZYLGPvO2B/n6kVuVzeon7Z4isrQcrG3mOPZfmP67fzrnx2sOT+ZpCpaSv2OhgjEMEcY6IoUfgMUVIOlFdsVZWMwrmNdU2OrWeooDtf9y+O5GSv5jcPyrp6oapZLqOnTWxbazr8j/3WByp/AgVhiqfPTaW/T16FQlyyuPmnKWctxDE0zKhdUU8ucZAHueleQ6Lpd38Wp7nUvEd75On2krQxaLbSEGFxwGkz1b0J69sCvSNB1RW02RbphE9sG80N/AFzu/Ig/hivEvEt/e6vq+r+JvBtrqVnobIsOqXkHyG7G4bmRT0IGeevPOM1OHqqdNf1qOUeVtGzofjzXPDWpHwBZLa63fQXIgsbp7jEflY3FXI6so4wDx05xXp2qo+k6hHrageS4WK8VTwB0V/wztPtg9q838UaZ4E0r4aWL6XceVcyYudKng+a5mnGMHjnrwc4C/Xg+l+E7jVdX8HWcviCyWC+mi2zxN0cdNzL23Dkr2zWlSmpxsJOzual7awatpz28uWhmXqpwR3DA9iDgj3FZmi6lNb3DaNqbD7ZCMo+MLOnZ1/kR2PHpmGymk8NXqabdMzafM2LOcknaf8Ankx9R2P8Q9wc6eraVbarbors0csbb7eePG6JvVfb1HQjrWKvLVaSX9fcVt6FbVdHuRdf2rpDrHfAASxMcJcqOit6MOzfgeOkmleILbUme3dWtr2LiW1mG10P07j0IyD2NU7TXLiwu4tO15VinY7Ybpc+Vcf7pP3W9VPPpkc1oajomn6uiNPHmVP9VPE22SP/AHWHI+nT2px95tw0fVMT7Ml1DRtP1ZFS+tUlK/cblWT/AHWGGX8DWV/wjupWZ/4lviG4RB0iu4lnUe275W/MmgW3ibSji3uLfVbcdFn/AHMwHpuA2t/47T/+Epmg4v8AQtVtyOrJb+cv4GPdRJxl8UbP+uwWa2YC28XDj7fpDe5t5Bn/AMepRb+L/wDn90b/AL8Sf/FUo8a6X/zz1AH0+wTf/E0f8JrpX9y//wDACb/4mj933f4jvITyPF//AD+6P/34k/8AiqPI8X/8/uj/APfiT/4ql/4TTSv7l/8A+AE3/wATR/wmmlf3L/8A8AJv/iafud3+Ia/1YTyPF/8Az+6P/wB+JP8A4qjyfF4/5fdG/wC/En/xVL/wmmlf3L//AMAJv/iaP+E00v8AuX//AIAzf/E0rw7v8Q97+rDHTxYiFmvtHCgZJ8iX/wCKrn9R8QSaVpV14r1KI3lvpoEUSWy7VlkLbWcbuirnaDz/ABGtm6v5fEVx/ZmnmWK3UA3lxtwY1PRB/tkf98g5PbNT4mw21n8KdahRVjgjtAkaDgD5lCgfjiojTVWakvhXrqwbcVZ7nn/izxR451PRLe6kjj0OxvpY4rWztJd11eb8EgP/AAjac5AHbrXdeGNZNpraeEtOtpp7DSbUfbr65nLNFM3zCPdjDEZ59PwrzWXVb/SdHg8Wa1bPC+nWMWneH7SYZLymNd0+O4/iz7AVNrvhPRbbwBoojuZtR17WG/0Z4Z2CzzSkM8jL3CDufYGuok95NzD5DyrIjIgJJVgQMfSsTw+rXV/e6iwzkmFCfY5b9cD/AIDXO6d4ZsfA2gppOlJm9vCnnMWJ82TG0cdhnJ+gNdxptklhp0NqhJWNNpPqepb8Tk/jXIv39fyj+b/yL+GPqXqKKK9AyCgjNFFAHJ6zC2kaxHqcQzbzkR3C9lc8Kx9mHyn3C1u20dq9iscUMQtnQjy1QBcHqNo49c1PdW0V3bSW86LJFIpV1boVPUVy+mXMuiakdKvZGMbAtbzN/wAtF9f94dGH0Pfjz5/uKvN9mW/k+5qvfjbqit4e+Fvhzw7rU+pwQPNMzl4FmIZbcE5wg+vc13HQc0A5GR0rzrxr4uu31BfCPh2dF1i4Ci5u2YKljGxA3En+M5+UdeR3xXbdW0Mw8SfEfw7b61NoF9bTXdghEWoXiLuhtXY/KrEc5BHJHKn3HGrBf3Hh2NDczNfaI4DQ36nc0Snp5mOq+jjg98dT5Rqcll4V0t9LhW50/VrFyj6ddgzQa4jsAWOBgsfXqvGD3rR8M+KZPCSSyW0VxP4aVtt7psvzXOjsepx/HEfXp9DwcZ0+bVb9xp2PaZEsdYsTHIkV1azL8ysAysKwjo2raSSdEvFmthz9ivXJCj0WTkj6MD9aittJilt49W8JajFFBOPMEQy9tKD3AHKH/d49VqceJ5dP+TXdPmsD089R5kB9969P+Bbazk/+fi+a/q6KXkP/AOEsWzITWdOvNPYcF3jLxH6OmR+eK0rXxBpF8oNrqNrLn+7KpP8AOp7PUbK+iElrdQzIedyOCD+VQ3Og6PfMWutLspm/vPApP54zVxu17srr7xO3VF0XERGRKpH+9S+fF/z1X/vqsT/hCvDROf7GtfwQj+tH/CE+Ge+j2v8A3yf8av3vINDb8+L/AJ6r/wB90efH/wA9V/76rm7rwx4QsojJc6dYRIOrOcD+dYQtPDd6SmheGk1J+nmqhSEfV2OPyyaylUktLpv5jUUd895borM0yqAMnLdK5p9RvPEkxg0iR7fTwcS6hj73qsWfvH/a+6Pc8VlSaPpOh29vP4murS2tZp1iis4EZLcO3QOer/VsL7VzXxEn8QX/AIjW08HW2q293pVm32i4jby4DGy5CIvRm9CPTA6ZCiqlTWei7f5j91bHqul2VlY2gtrEoscTFWCtuO/q249SxPJJ5pda0ex1/SptN1GAT2kwAdCxXOCCORz1ArwGXTL/AEfwfaeKfAetahFZuUOqws+545kOGZlxzgk5HcY6givY/A2v6lr+iedqVqqSRkBLuBswXakZEkfcD1U9Dx7DqVtjNkOp+ANP1bxBbajeTSS2trZtaW9iygxxbhtLL74x+QrkvAPgnVPD+qy6h4lffDpCPa6ShYMAjMWLjHrnAzz+VeuMwVck8DrzXJajPJ4h1T+zLVmW2iw1zMpxtU9gf7zdB6DLelc+Iq8iUI6yexUY31exLocLapqUmsTDMSFkth2J6M49v4Qf94966nBqKCGO2iSGFAkaKFRQMBQBgAVPV0KSpxsv+HfcU5czuFFFFdBIUUUUABrK1bSY9XtjBLlGUh4pU+9E46MP8OhGQa1aKmcFNWYJ21RyWkavPY3f9laqFS4UZRx92Vc43L7eo6qeDxg15/4o8KL4WuNUvJLGTU/C2qSiW/VBm5spM5EqN1IBPQ//AFz6zqekWurWpS4VgyndHKh2vG395T2P6EcHIrAj1G80GQWGtKstpIdkV2Fwj5/hYdEb/ZPB7HtXH79B2esfy9TTSWq3PGNVtLp9QsJNS1C51uC7MFtoOspOVjgUtyzYwRKp28HnIOexrpJdP1Dxjrq+H7Sa3nvbeJrXXfENshUPFu/1K9mYgAMcckEdAa2NW+HmqpLMvgzU4rTS9Rcfa7WUArbNnmWLPKtjI4wf6eieGvDWn+FNEh0zTo9saDLOfvSt3Zj6muiElJXWxL00LGiaTaaFpNtplhEIrW3XYi5zx3JPck8/jXJeM/iBJ4Z13T9FstEn1e9u42meCF8MsYyMgYOScHjpgV35r5+HibU2+LOveLLHw/c6zY2BOnKYGwYQuAWHBznDH/gVask6S28a/DzVrkJqllNoWoNw3nxNbtn/AH0wD+NdhZ6LbXlus+j+KNQeA9GiuUnT25ZT/OvI4PFXhnxj8WJdQ8RlbLTILH7PDbaiMZk6ENjgHJY5J7Ctnwho2lj4233/AAjGIdG0+zDS/Z5y8csjrxzkgj5unP3azdKL1aRXMz03+wNW6f8ACUX2PeCHP/oNYmsPpejeemteLNTaWK3N09ukiq/lg4LBUTOM8da70jjivGPE0mo+FPGd3rt2thPd61dwaZp8MoLolsMb2Ycc/dH1JqXSh2DmfcxdT8ZINNu9U8OeDZJbW2Tc+q62WkA5wNqsSMkkYGfwr1j4f32qan4K06+1iSGS9nQyHyVVVCMcqMLwDtxXnev69Y+JtVQ+KJl0XwlYSForGc7bi+dcjJjX5go5wMfr0n8ARaJL4xh1Dwn4c1uDSnR1kvJpylucjghDktyMdeOtVFJbIHqemeKNGj17w3f6dJbQ3DTQsI0mJC78HaSRyOccivDf7P8AE2hRPpOtapfLr1ssd7okjXLPBJ5a4aBR03FcjH8WMfX6NHSue8XeFbPxZoz2VyWilUiS3uF4eGQdGU9auSuJM8z0LXbbQPGvny2/2fRfEuknU7i0KFvIlVWL4UDkEKwwBzkelbvwlt7iG21u6ihntvD1zdmXS7e4GGRDncQOynjj2+tLoPh7WTr2n+JPFcscd9pdvJYoi4cXIJOJuOhIYgjuRnjNbj3994kka20jENkrbJLsqCq46qg6O30+UdyelctSuovlgry7f5lKN9XsTapqtxqd4dK0khpCAZpSMrEp/ib+i9W+nNbeladBpNmtrApOCWd2OWkY9XY9yf8A6w4FGm6Za6VZi3tVYAnczsctIx6szdyf88VogYq6NFwbqTd5P+rIJSvothaKKK6SAooooAKKKKACiiigAxUM8EdzE0U0aSxuu1kdQysPQg9amoo5QORl8P6jo7+foU3mQjrZTv0HojnoP9lsj0Iqew8VW8lx9kvUktLwDmGZdjfgD1HupIrpulUb/S7LU7fyL21jnj6gSLnB9QeoPuK45YflfNTdvy+4tTvpIW4le4sJ/sMsfntGwiYnKq2DtJ/HFeN+FL3xJ8LtJubHVfCV1dxSTNO1/YuJdzEcbl9Bj1HWvRX8K3lm3maPq0sWOkF2DKv0DAhwPqWoGo+JNOyLzR2uUHWWzcSZ/wCA/K36Gl7erDSpH5rX/gj5YvZnk/w5n8EzeFtT/wCErlsJtXubmW5mgvPkfgZAVjjk8ng966z4EaMtr4VvNY8kRNqd0zIoGAsaEhQPbJNaerz+CtcBTxBosUch43XFu0Lg/wC8Qp/Wt7RNZ8M6dpkGnaXdW8drAoWNFkDbR9cmtI4mD3dvXT8xckux1HavN/in4A/4SuxbUku5lutOs5Da24+6XyG3Z65wuPyrs/8AhINM6/bIv++qrz+LNDgB83UIB2wZF5/M03iaf8yDkl2PNLLxH4Jn0+x1y90R9R8SanbAzRW9s00rOoMbHn5V5U0ngrQviJZaAdJsvsuh6b58ksMt4vm3EaMchQv3RjrkjqTXW6PrPh3RLdrTw/ZSSIZHcpbRvKdzHJ5AOBntmr/9oeJtR4s9J+yRt/y0vJBHj/gI3N+grP60n8Cb9F+rHyProb8BNjZxLeXYmkRFV52AQyMBy2BwM+grGvvFcK3Bs7CKS8u/+eUK7mH1HRR7sQKij8K3F44k1jVJp89YbbMKH2LZLn8xW7ZabZabb+RZWsUEQ/hjUKD7n1Puam1aru+VeWrC8I+Zz9v4dvdWb7Rr837o8ixhbgj0kYfe/wB1cL/vV1EUMcEKxRIsaKoVVQYUAdgB0FTClrenRhTVor+vMmUnLcKKKK3JCiiigAooooAKKKKACiiigAooooAKKKKACiiigBCoI2nkeh5zVGXRdKnJM2m2cpPd4FP9KKKnlQEP/CMaDnP9i6d/4DJ/hU0OjaXbnMOnWcRHdIEX+Qooo9lDsPmZeA2gAcAdh0paKKoQUUUUAFFFFABRRRQAUUUUAFFFFAH/2Q=="/>
          <p:cNvSpPr>
            <a:spLocks noChangeAspect="1" noChangeArrowheads="1"/>
          </p:cNvSpPr>
          <p:nvPr/>
        </p:nvSpPr>
        <p:spPr bwMode="auto">
          <a:xfrm>
            <a:off x="344701" y="-183510"/>
            <a:ext cx="387184" cy="387185"/>
          </a:xfrm>
          <a:prstGeom prst="rect">
            <a:avLst/>
          </a:prstGeom>
          <a:noFill/>
          <a:ln w="9525">
            <a:noFill/>
            <a:miter lim="800000"/>
          </a:ln>
        </p:spPr>
        <p:txBody>
          <a:bodyPr/>
          <a:lstStyle/>
          <a:p>
            <a:pPr eaLnBrk="1" hangingPunct="1"/>
            <a:endParaRPr lang="zh-CN" altLang="en-US" sz="2285"/>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417659"/>
            <a:ext cx="11320981" cy="4525215"/>
          </a:xfrm>
        </p:spPr>
        <p:txBody>
          <a:bodyPr/>
          <a:lstStyle/>
          <a:p>
            <a:r>
              <a:rPr lang="zh-CN" altLang="en-US" sz="2400" dirty="0"/>
              <a:t>尼日利亚跨栏运动员Nathaniel在药物检测未通过后将失去非洲锦标赛金牌</a:t>
            </a:r>
          </a:p>
          <a:p>
            <a:r>
              <a:rPr lang="zh-CN" altLang="en-US" sz="2000" dirty="0">
                <a:solidFill>
                  <a:schemeClr val="accent1">
                    <a:lumMod val="75000"/>
                  </a:schemeClr>
                </a:solidFill>
                <a:hlinkClick r:id="rId2"/>
              </a:rPr>
              <a:t>https://www.insidethegames.biz/articles/1079047/nigerian-hurdler-nathaniel-set-to-lose-african-championships-gold-medal-after-failed-drugs-</a:t>
            </a:r>
            <a:r>
              <a:rPr lang="zh-CN" altLang="en-US" sz="2000" dirty="0" smtClean="0">
                <a:solidFill>
                  <a:schemeClr val="accent1">
                    <a:lumMod val="75000"/>
                  </a:schemeClr>
                </a:solidFill>
                <a:hlinkClick r:id="rId2"/>
              </a:rPr>
              <a:t>test</a:t>
            </a:r>
            <a:r>
              <a:rPr lang="zh-CN" altLang="en-US" sz="2000" dirty="0" smtClean="0">
                <a:solidFill>
                  <a:schemeClr val="accent1">
                    <a:lumMod val="75000"/>
                  </a:schemeClr>
                </a:solidFill>
              </a:rPr>
              <a:t> </a:t>
            </a:r>
            <a:endParaRPr lang="zh-CN" altLang="en-US" sz="2000" dirty="0">
              <a:solidFill>
                <a:schemeClr val="accent1">
                  <a:lumMod val="75000"/>
                </a:schemeClr>
              </a:solidFill>
            </a:endParaRPr>
          </a:p>
          <a:p>
            <a:pPr>
              <a:lnSpc>
                <a:spcPct val="150000"/>
              </a:lnSpc>
            </a:pPr>
            <a:r>
              <a:rPr lang="zh-CN" altLang="en-US" sz="2000" dirty="0" smtClean="0">
                <a:solidFill>
                  <a:schemeClr val="tx1"/>
                </a:solidFill>
              </a:rPr>
              <a:t>在被体育诚信机构（</a:t>
            </a:r>
            <a:r>
              <a:rPr lang="en-US" altLang="zh-CN" sz="2000" dirty="0" smtClean="0">
                <a:solidFill>
                  <a:schemeClr val="tx1"/>
                </a:solidFill>
              </a:rPr>
              <a:t>AIU</a:t>
            </a:r>
            <a:r>
              <a:rPr lang="zh-CN" altLang="en-US" sz="2000" dirty="0" smtClean="0">
                <a:solidFill>
                  <a:schemeClr val="tx1"/>
                </a:solidFill>
              </a:rPr>
              <a:t>）处以四年禁赛处罚之后，尼日利亚选手</a:t>
            </a:r>
            <a:r>
              <a:rPr lang="en-US" altLang="zh-CN" sz="2000" dirty="0"/>
              <a:t>Glory </a:t>
            </a:r>
            <a:r>
              <a:rPr lang="en-US" altLang="zh-CN" sz="2000" dirty="0" err="1"/>
              <a:t>Onome</a:t>
            </a:r>
            <a:r>
              <a:rPr lang="en-US" altLang="zh-CN" sz="2000" dirty="0"/>
              <a:t> </a:t>
            </a:r>
            <a:r>
              <a:rPr lang="en-US" altLang="zh-CN" sz="2000" dirty="0" smtClean="0"/>
              <a:t>Nathaniel</a:t>
            </a:r>
            <a:r>
              <a:rPr lang="zh-CN" altLang="en-US" sz="2000" dirty="0" smtClean="0">
                <a:solidFill>
                  <a:schemeClr val="tx1"/>
                </a:solidFill>
              </a:rPr>
              <a:t>将</a:t>
            </a:r>
            <a:r>
              <a:rPr lang="zh-CN" altLang="en-US" sz="2000" dirty="0">
                <a:solidFill>
                  <a:schemeClr val="tx1"/>
                </a:solidFill>
              </a:rPr>
              <a:t>被剥夺2018年非洲锦标赛女子400米栏</a:t>
            </a:r>
            <a:r>
              <a:rPr lang="zh-CN" altLang="en-US" sz="2000" dirty="0" smtClean="0">
                <a:solidFill>
                  <a:schemeClr val="tx1"/>
                </a:solidFill>
              </a:rPr>
              <a:t>金牌。</a:t>
            </a:r>
            <a:r>
              <a:rPr lang="zh-CN" altLang="en-US" sz="2000" dirty="0">
                <a:solidFill>
                  <a:schemeClr val="tx1"/>
                </a:solidFill>
              </a:rPr>
              <a:t>这位23岁的运动员在2017年伦敦国际田径联合会锦标赛上代表自己的国家进入了400米栏的</a:t>
            </a:r>
            <a:r>
              <a:rPr lang="zh-CN" altLang="en-US" sz="2000" dirty="0" smtClean="0">
                <a:solidFill>
                  <a:schemeClr val="tx1"/>
                </a:solidFill>
              </a:rPr>
              <a:t>半决赛。</a:t>
            </a:r>
            <a:endParaRPr lang="zh-CN" altLang="en-US" sz="2000" dirty="0">
              <a:solidFill>
                <a:schemeClr val="tx1"/>
              </a:solidFill>
            </a:endParaRPr>
          </a:p>
          <a:p>
            <a:pPr>
              <a:lnSpc>
                <a:spcPct val="150000"/>
              </a:lnSpc>
            </a:pPr>
            <a:r>
              <a:rPr lang="zh-CN" altLang="en-US" sz="2000" dirty="0">
                <a:solidFill>
                  <a:schemeClr val="tx1"/>
                </a:solidFill>
              </a:rPr>
              <a:t>Nathaniel的禁赛可以追溯到2018年8月30日，也就是AIU通过</a:t>
            </a:r>
            <a:r>
              <a:rPr lang="zh-CN" altLang="en-US" sz="2000" dirty="0" smtClean="0">
                <a:solidFill>
                  <a:schemeClr val="tx1"/>
                </a:solidFill>
              </a:rPr>
              <a:t>尼日利亚田径联合会通知其阳性结果的日期</a:t>
            </a:r>
            <a:r>
              <a:rPr lang="zh-CN" altLang="en-US" sz="2000" dirty="0" smtClean="0"/>
              <a:t>。</a:t>
            </a:r>
            <a:r>
              <a:rPr lang="zh-CN" altLang="en-US" sz="2000" dirty="0"/>
              <a:t>8月5日，Nathaniel在家乡Azerbaijan举行的400米跨栏比赛中获胜后，她接受了赛内兴奋剂</a:t>
            </a:r>
            <a:r>
              <a:rPr lang="zh-CN" altLang="en-US" sz="2000" dirty="0" smtClean="0"/>
              <a:t>检查，被</a:t>
            </a:r>
            <a:r>
              <a:rPr lang="zh-CN" altLang="en-US" sz="2000" dirty="0"/>
              <a:t>检测出司坦唑醇（stanozolol</a:t>
            </a:r>
            <a:r>
              <a:rPr lang="zh-CN" altLang="en-US" sz="2000" dirty="0" smtClean="0"/>
              <a:t>）阳性。</a:t>
            </a:r>
            <a:r>
              <a:rPr lang="zh-CN" altLang="en-US" sz="2000" dirty="0"/>
              <a:t>其</a:t>
            </a:r>
            <a:r>
              <a:rPr lang="zh-CN" altLang="en-US" sz="2000" dirty="0" smtClean="0">
                <a:solidFill>
                  <a:schemeClr val="tx1"/>
                </a:solidFill>
              </a:rPr>
              <a:t>在2018年8月5日</a:t>
            </a:r>
            <a:r>
              <a:rPr lang="zh-CN" altLang="en-US" sz="2000" dirty="0">
                <a:solidFill>
                  <a:schemeClr val="tx1"/>
                </a:solidFill>
              </a:rPr>
              <a:t>到</a:t>
            </a:r>
            <a:r>
              <a:rPr lang="zh-CN" altLang="en-US" sz="2000" dirty="0" smtClean="0">
                <a:solidFill>
                  <a:schemeClr val="tx1"/>
                </a:solidFill>
              </a:rPr>
              <a:t>2018年8月30日期间内取得的</a:t>
            </a:r>
            <a:r>
              <a:rPr lang="zh-CN" altLang="en-US" sz="2000" dirty="0"/>
              <a:t>成绩</a:t>
            </a:r>
            <a:r>
              <a:rPr lang="zh-CN" altLang="en-US" sz="2000" dirty="0" smtClean="0">
                <a:solidFill>
                  <a:schemeClr val="tx1"/>
                </a:solidFill>
              </a:rPr>
              <a:t>也</a:t>
            </a:r>
            <a:r>
              <a:rPr lang="zh-CN" altLang="en-US" sz="2000" dirty="0"/>
              <a:t>均</a:t>
            </a:r>
            <a:r>
              <a:rPr lang="zh-CN" altLang="en-US" sz="2000" dirty="0" smtClean="0">
                <a:solidFill>
                  <a:schemeClr val="tx1"/>
                </a:solidFill>
              </a:rPr>
              <a:t>被取消。</a:t>
            </a:r>
            <a:endParaRPr lang="zh-CN" altLang="en-US" sz="20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340724" y="1229903"/>
            <a:ext cx="11122730" cy="4525215"/>
          </a:xfrm>
        </p:spPr>
        <p:txBody>
          <a:bodyPr/>
          <a:lstStyle/>
          <a:p>
            <a:r>
              <a:rPr lang="en-US" altLang="zh-CN" sz="2400" dirty="0" smtClean="0"/>
              <a:t>2019</a:t>
            </a:r>
            <a:r>
              <a:rPr lang="zh-CN" altLang="en-US" sz="2400" dirty="0" smtClean="0"/>
              <a:t>年利马组委会</a:t>
            </a:r>
            <a:r>
              <a:rPr lang="zh-CN" altLang="en-US" sz="2400" dirty="0"/>
              <a:t>透露了将在泛</a:t>
            </a:r>
            <a:r>
              <a:rPr lang="zh-CN" altLang="en-US" sz="2400" dirty="0" smtClean="0"/>
              <a:t>美运动会期间将会使用</a:t>
            </a:r>
            <a:r>
              <a:rPr lang="zh-CN" altLang="en-US" sz="2400" dirty="0"/>
              <a:t>的反兴奋剂设备</a:t>
            </a:r>
            <a:r>
              <a:rPr lang="zh-CN" altLang="en-US" sz="2400" dirty="0" smtClean="0"/>
              <a:t>。</a:t>
            </a:r>
            <a:endParaRPr lang="en-US" altLang="zh-CN" sz="2400" dirty="0" smtClean="0"/>
          </a:p>
          <a:p>
            <a:r>
              <a:rPr lang="en-US" altLang="zh-CN" sz="2000" dirty="0">
                <a:hlinkClick r:id="rId2"/>
              </a:rPr>
              <a:t>https://</a:t>
            </a:r>
            <a:r>
              <a:rPr lang="en-US" altLang="zh-CN" sz="2000" dirty="0" smtClean="0">
                <a:hlinkClick r:id="rId2"/>
              </a:rPr>
              <a:t>www.insidethegames.biz/articles/1079483/lima-2019-unveils-anti-doping-equipment-for-games</a:t>
            </a:r>
            <a:endParaRPr lang="zh-CN" altLang="en-US" sz="2000" dirty="0"/>
          </a:p>
          <a:p>
            <a:pPr>
              <a:lnSpc>
                <a:spcPct val="150000"/>
              </a:lnSpc>
            </a:pPr>
            <a:r>
              <a:rPr lang="zh-CN" altLang="en-US" sz="2200" dirty="0" smtClean="0"/>
              <a:t>一份关于</a:t>
            </a:r>
            <a:r>
              <a:rPr lang="en-US" altLang="zh-CN" sz="2200" dirty="0" smtClean="0"/>
              <a:t>2019</a:t>
            </a:r>
            <a:r>
              <a:rPr lang="zh-CN" altLang="en-US" sz="2200" dirty="0" smtClean="0"/>
              <a:t>年利马的声明称“</a:t>
            </a:r>
            <a:r>
              <a:rPr lang="en-US" altLang="zh-CN" sz="2200" dirty="0" smtClean="0"/>
              <a:t>2019</a:t>
            </a:r>
            <a:r>
              <a:rPr lang="zh-CN" altLang="en-US" sz="2200" dirty="0" smtClean="0"/>
              <a:t>年利马组委会将</a:t>
            </a:r>
            <a:r>
              <a:rPr lang="zh-CN" altLang="en-US" sz="2200" dirty="0"/>
              <a:t>在泛美</a:t>
            </a:r>
            <a:r>
              <a:rPr lang="zh-CN" altLang="en-US" sz="2200" dirty="0" smtClean="0"/>
              <a:t>运动会上</a:t>
            </a:r>
            <a:r>
              <a:rPr lang="zh-CN" altLang="en-US" sz="2200" dirty="0"/>
              <a:t>设置</a:t>
            </a:r>
            <a:r>
              <a:rPr lang="en-US" altLang="zh-CN" sz="2200" dirty="0" smtClean="0"/>
              <a:t>32</a:t>
            </a:r>
            <a:r>
              <a:rPr lang="zh-CN" altLang="en-US" sz="2200" dirty="0"/>
              <a:t>个符合世界反兴奋剂机构标准的</a:t>
            </a:r>
            <a:r>
              <a:rPr lang="zh-CN" altLang="en-US" sz="2200" dirty="0" smtClean="0"/>
              <a:t>兴奋剂</a:t>
            </a:r>
            <a:r>
              <a:rPr lang="zh-CN" altLang="en-US" sz="2200" dirty="0"/>
              <a:t>检查</a:t>
            </a:r>
            <a:r>
              <a:rPr lang="zh-CN" altLang="en-US" sz="2200" dirty="0" smtClean="0"/>
              <a:t>站，这些检查站位于</a:t>
            </a:r>
            <a:r>
              <a:rPr lang="en-US" altLang="zh-CN" sz="2200" dirty="0" err="1"/>
              <a:t>Videna</a:t>
            </a:r>
            <a:r>
              <a:rPr lang="zh-CN" altLang="en-US" sz="2200" dirty="0"/>
              <a:t>运动中心、</a:t>
            </a:r>
            <a:r>
              <a:rPr lang="en-US" altLang="zh-CN" sz="2200" dirty="0"/>
              <a:t>Callao</a:t>
            </a:r>
            <a:r>
              <a:rPr lang="zh-CN" altLang="en-US" sz="2200" dirty="0"/>
              <a:t>运动中心、</a:t>
            </a:r>
            <a:r>
              <a:rPr lang="en-US" altLang="zh-CN" sz="2200" dirty="0"/>
              <a:t>Miguel </a:t>
            </a:r>
            <a:r>
              <a:rPr lang="en-US" altLang="zh-CN" sz="2200" dirty="0" err="1"/>
              <a:t>Grau</a:t>
            </a:r>
            <a:r>
              <a:rPr lang="zh-CN" altLang="en-US" sz="2200" dirty="0"/>
              <a:t>体育馆、</a:t>
            </a:r>
            <a:r>
              <a:rPr lang="en-US" altLang="zh-CN" sz="2200" dirty="0"/>
              <a:t>Villa El Salvador</a:t>
            </a:r>
            <a:r>
              <a:rPr lang="zh-CN" altLang="en-US" sz="2200" dirty="0"/>
              <a:t>运动中心、</a:t>
            </a:r>
            <a:r>
              <a:rPr lang="en-US" altLang="zh-CN" sz="2200" dirty="0"/>
              <a:t>Las Palmas Polygon</a:t>
            </a:r>
            <a:r>
              <a:rPr lang="zh-CN" altLang="en-US" sz="2200" dirty="0"/>
              <a:t>和圣马可斯大学足球场内</a:t>
            </a:r>
            <a:r>
              <a:rPr lang="zh-CN" altLang="en-US" sz="2200" dirty="0" smtClean="0"/>
              <a:t>。</a:t>
            </a:r>
            <a:endParaRPr lang="en-US" altLang="zh-CN" sz="2200" dirty="0" smtClean="0"/>
          </a:p>
          <a:p>
            <a:pPr>
              <a:lnSpc>
                <a:spcPct val="150000"/>
              </a:lnSpc>
            </a:pPr>
            <a:r>
              <a:rPr lang="zh-CN" altLang="en-US" sz="2200" dirty="0" smtClean="0"/>
              <a:t>与此同时，检查站还</a:t>
            </a:r>
            <a:r>
              <a:rPr lang="zh-CN" altLang="en-US" sz="2200" dirty="0"/>
              <a:t>将提供三种类型</a:t>
            </a:r>
            <a:r>
              <a:rPr lang="zh-CN" altLang="en-US" sz="2200" dirty="0" smtClean="0"/>
              <a:t>的反兴奋剂</a:t>
            </a:r>
            <a:r>
              <a:rPr lang="zh-CN" altLang="en-US" sz="2200" dirty="0"/>
              <a:t>试剂盒，用于尿液样本、血液样本和部分</a:t>
            </a:r>
            <a:r>
              <a:rPr lang="zh-CN" altLang="en-US" sz="2200" dirty="0" smtClean="0"/>
              <a:t>样本的储存。到</a:t>
            </a:r>
            <a:r>
              <a:rPr lang="zh-CN" altLang="en-US" sz="2200" dirty="0"/>
              <a:t>目前为止</a:t>
            </a:r>
            <a:r>
              <a:rPr lang="zh-CN" altLang="en-US" sz="2200" dirty="0" smtClean="0"/>
              <a:t>，已</a:t>
            </a:r>
            <a:r>
              <a:rPr lang="zh-CN" altLang="en-US" sz="2200" dirty="0"/>
              <a:t>获得</a:t>
            </a:r>
            <a:r>
              <a:rPr lang="en-US" altLang="zh-CN" sz="2200" dirty="0"/>
              <a:t>2200</a:t>
            </a:r>
            <a:r>
              <a:rPr lang="zh-CN" altLang="en-US" sz="2200" dirty="0"/>
              <a:t>套尿液试剂盒、</a:t>
            </a:r>
            <a:r>
              <a:rPr lang="en-US" altLang="zh-CN" sz="2200" dirty="0"/>
              <a:t>370</a:t>
            </a:r>
            <a:r>
              <a:rPr lang="zh-CN" altLang="en-US" sz="2200" dirty="0"/>
              <a:t>套血液试剂盒和</a:t>
            </a:r>
            <a:r>
              <a:rPr lang="en-US" altLang="zh-CN" sz="2200" dirty="0"/>
              <a:t>1000</a:t>
            </a:r>
            <a:r>
              <a:rPr lang="zh-CN" altLang="en-US" sz="2200" dirty="0"/>
              <a:t>套部分样本试剂盒，以及</a:t>
            </a:r>
            <a:r>
              <a:rPr lang="en-US" altLang="zh-CN" sz="2200" dirty="0"/>
              <a:t>600</a:t>
            </a:r>
            <a:r>
              <a:rPr lang="zh-CN" altLang="en-US" sz="2200" dirty="0"/>
              <a:t>个收集杯</a:t>
            </a:r>
            <a:r>
              <a:rPr lang="zh-CN" altLang="en-US" sz="2200" dirty="0" smtClean="0"/>
              <a:t>。第</a:t>
            </a:r>
            <a:r>
              <a:rPr lang="zh-CN" altLang="en-US" sz="2200" dirty="0"/>
              <a:t>一类套件包括两个瓶子（</a:t>
            </a:r>
            <a:r>
              <a:rPr lang="en-US" altLang="zh-CN" sz="2200" dirty="0"/>
              <a:t>A</a:t>
            </a:r>
            <a:r>
              <a:rPr lang="zh-CN" altLang="en-US" sz="2200" dirty="0"/>
              <a:t>和</a:t>
            </a:r>
            <a:r>
              <a:rPr lang="en-US" altLang="zh-CN" sz="2200" dirty="0"/>
              <a:t>B</a:t>
            </a:r>
            <a:r>
              <a:rPr lang="zh-CN" altLang="en-US" sz="2200" dirty="0" smtClean="0"/>
              <a:t>），外部由纸板</a:t>
            </a:r>
            <a:r>
              <a:rPr lang="zh-CN" altLang="en-US" sz="2200" dirty="0"/>
              <a:t>箱或</a:t>
            </a:r>
            <a:r>
              <a:rPr lang="en-US" altLang="zh-CN" sz="2200" dirty="0"/>
              <a:t>EPS</a:t>
            </a:r>
            <a:r>
              <a:rPr lang="zh-CN" altLang="en-US" sz="2200" dirty="0"/>
              <a:t>箱保护</a:t>
            </a:r>
            <a:r>
              <a:rPr lang="zh-CN" altLang="en-US" sz="2200" dirty="0" smtClean="0"/>
              <a:t>。</a:t>
            </a:r>
            <a:endParaRPr lang="zh-CN" alt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609600" y="1504240"/>
            <a:ext cx="10972800" cy="4316697"/>
          </a:xfrm>
        </p:spPr>
        <p:txBody>
          <a:bodyPr/>
          <a:lstStyle/>
          <a:p>
            <a:pPr>
              <a:lnSpc>
                <a:spcPct val="150000"/>
              </a:lnSpc>
            </a:pPr>
            <a:r>
              <a:rPr lang="zh-CN" altLang="en-US" sz="2200" dirty="0" smtClean="0"/>
              <a:t>“第二类套件由</a:t>
            </a:r>
            <a:r>
              <a:rPr lang="zh-CN" altLang="en-US" sz="2200" dirty="0"/>
              <a:t>两个小瓶组成，用于密封和运输样品</a:t>
            </a:r>
            <a:r>
              <a:rPr lang="zh-CN" altLang="en-US" sz="2200" dirty="0" smtClean="0"/>
              <a:t>。此套件也将</a:t>
            </a:r>
            <a:r>
              <a:rPr lang="zh-CN" altLang="en-US" sz="2200" dirty="0"/>
              <a:t>具有识别码编号</a:t>
            </a:r>
            <a:r>
              <a:rPr lang="zh-CN" altLang="en-US" sz="2200" dirty="0" smtClean="0"/>
              <a:t>。此外</a:t>
            </a:r>
            <a:r>
              <a:rPr lang="zh-CN" altLang="en-US" sz="2200" dirty="0"/>
              <a:t>，血液</a:t>
            </a:r>
            <a:r>
              <a:rPr lang="zh-CN" altLang="en-US" sz="2200" dirty="0" smtClean="0"/>
              <a:t>样本将被运送</a:t>
            </a:r>
            <a:r>
              <a:rPr lang="zh-CN" altLang="en-US" sz="2200" dirty="0"/>
              <a:t>到</a:t>
            </a:r>
            <a:r>
              <a:rPr lang="zh-CN" altLang="en-US" sz="2200" dirty="0" smtClean="0"/>
              <a:t>实验室，上面会有一个芯片来监测</a:t>
            </a:r>
            <a:r>
              <a:rPr lang="zh-CN" altLang="en-US" sz="2200" dirty="0"/>
              <a:t>运输温度</a:t>
            </a:r>
            <a:r>
              <a:rPr lang="zh-CN" altLang="en-US" sz="2200" dirty="0" smtClean="0"/>
              <a:t>。当</a:t>
            </a:r>
            <a:r>
              <a:rPr lang="zh-CN" altLang="en-US" sz="2200" dirty="0"/>
              <a:t>运动员提供少于</a:t>
            </a:r>
            <a:r>
              <a:rPr lang="en-US" altLang="zh-CN" sz="2200" dirty="0"/>
              <a:t>90</a:t>
            </a:r>
            <a:r>
              <a:rPr lang="zh-CN" altLang="en-US" sz="2200" dirty="0"/>
              <a:t>毫升的尿液样本时，将使用第三种试剂盒。”</a:t>
            </a:r>
          </a:p>
          <a:p>
            <a:pPr>
              <a:lnSpc>
                <a:spcPct val="150000"/>
              </a:lnSpc>
            </a:pPr>
            <a:r>
              <a:rPr lang="zh-CN" altLang="en-US" sz="2200" dirty="0" smtClean="0"/>
              <a:t>相关人士详细</a:t>
            </a:r>
            <a:r>
              <a:rPr lang="zh-CN" altLang="en-US" sz="2200" dirty="0"/>
              <a:t>介绍了选择兴奋剂检测运动员的三步程序。他说：“对于团队运动来说将会使用随机选择的方法。还有另一种类型的选择是由结果决定的。</a:t>
            </a:r>
            <a:r>
              <a:rPr lang="zh-CN" altLang="en-US" sz="2200" dirty="0" smtClean="0"/>
              <a:t>但</a:t>
            </a:r>
            <a:r>
              <a:rPr lang="en-US" altLang="zh-CN" sz="2200" dirty="0" smtClean="0"/>
              <a:t>WADA</a:t>
            </a:r>
            <a:r>
              <a:rPr lang="zh-CN" altLang="en-US" sz="2200" dirty="0" smtClean="0"/>
              <a:t>建议</a:t>
            </a:r>
            <a:r>
              <a:rPr lang="zh-CN" altLang="en-US" sz="2200" dirty="0"/>
              <a:t>对这类检测进行明智或有针对性的选择，在这类检测中，巴拿马体育医疗委员会的所积攒的和所有运动员的历史记录将会结合在一起，使检测更加高效，不给</a:t>
            </a:r>
            <a:r>
              <a:rPr lang="zh-CN" altLang="en-US" sz="2200" dirty="0" smtClean="0"/>
              <a:t>那些使用禁用物质的</a:t>
            </a:r>
            <a:r>
              <a:rPr lang="zh-CN" altLang="en-US" sz="2200" dirty="0"/>
              <a:t>运动员留任何机会。”</a:t>
            </a:r>
          </a:p>
          <a:p>
            <a:pPr>
              <a:lnSpc>
                <a:spcPct val="150000"/>
              </a:lnSpc>
            </a:pPr>
            <a:endParaRPr lang="zh-CN" altLang="en-US" sz="2200" dirty="0"/>
          </a:p>
          <a:p>
            <a:endParaRPr lang="zh-CN" altLang="en-US" sz="20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609600" y="1417659"/>
            <a:ext cx="10972800" cy="4782615"/>
          </a:xfrm>
        </p:spPr>
        <p:txBody>
          <a:bodyPr/>
          <a:lstStyle/>
          <a:p>
            <a:r>
              <a:rPr lang="zh-CN" altLang="en-US" sz="2200" dirty="0" smtClean="0"/>
              <a:t>顶级印度举重运动员因兴奋剂</a:t>
            </a:r>
            <a:r>
              <a:rPr lang="zh-CN" altLang="en-US" sz="2200" dirty="0"/>
              <a:t>违规</a:t>
            </a:r>
            <a:r>
              <a:rPr lang="zh-CN" altLang="en-US" sz="2200" dirty="0" smtClean="0"/>
              <a:t>被临时停赛</a:t>
            </a:r>
            <a:endParaRPr lang="en-US" altLang="zh-CN" sz="2200" dirty="0" smtClean="0"/>
          </a:p>
          <a:p>
            <a:r>
              <a:rPr lang="en-US" altLang="zh-CN" sz="2000" dirty="0">
                <a:hlinkClick r:id="rId2"/>
              </a:rPr>
              <a:t>https://</a:t>
            </a:r>
            <a:r>
              <a:rPr lang="en-US" altLang="zh-CN" sz="2000" dirty="0" smtClean="0">
                <a:hlinkClick r:id="rId2"/>
              </a:rPr>
              <a:t>www.insidethegames.biz/articles/1079463/top-indian-weightlifters-provisionally-banned-for-doping-offences</a:t>
            </a:r>
            <a:endParaRPr lang="en-US" altLang="zh-CN" sz="2000" dirty="0" smtClean="0"/>
          </a:p>
          <a:p>
            <a:pPr>
              <a:lnSpc>
                <a:spcPct val="150000"/>
              </a:lnSpc>
            </a:pPr>
            <a:r>
              <a:rPr lang="zh-CN" altLang="en-US" sz="2000" dirty="0" smtClean="0"/>
              <a:t>超过</a:t>
            </a:r>
            <a:r>
              <a:rPr lang="en-US" altLang="zh-CN" sz="2000" dirty="0"/>
              <a:t>10</a:t>
            </a:r>
            <a:r>
              <a:rPr lang="zh-CN" altLang="en-US" sz="2000" dirty="0"/>
              <a:t>名顶级举重运动员，包括</a:t>
            </a:r>
            <a:r>
              <a:rPr lang="en-US" altLang="zh-CN" sz="2000" dirty="0"/>
              <a:t>2010</a:t>
            </a:r>
            <a:r>
              <a:rPr lang="zh-CN" altLang="en-US" sz="2000" dirty="0"/>
              <a:t>年英联邦运动会金牌得主，</a:t>
            </a:r>
            <a:r>
              <a:rPr lang="zh-CN" altLang="en-US" sz="2000" dirty="0" smtClean="0"/>
              <a:t>已被从帕提亚拉</a:t>
            </a:r>
            <a:r>
              <a:rPr lang="zh-CN" altLang="en-US" sz="2000" dirty="0"/>
              <a:t>的印度国家训练营被召回，并</a:t>
            </a:r>
            <a:r>
              <a:rPr lang="zh-CN" altLang="en-US" sz="2000" dirty="0" smtClean="0"/>
              <a:t>在检测出兴奋剂阳性后被临时停赛。</a:t>
            </a:r>
            <a:r>
              <a:rPr lang="en-US" altLang="zh-CN" sz="2000" dirty="0" smtClean="0"/>
              <a:t>《</a:t>
            </a:r>
            <a:r>
              <a:rPr lang="zh-CN" altLang="en-US" sz="2000" dirty="0"/>
              <a:t>印度斯坦时报</a:t>
            </a:r>
            <a:r>
              <a:rPr lang="en-US" altLang="zh-CN" sz="2000" dirty="0"/>
              <a:t>》</a:t>
            </a:r>
            <a:r>
              <a:rPr lang="zh-CN" altLang="en-US" sz="2000" dirty="0"/>
              <a:t>报道，举重运动员被要求离开营地，并被禁止</a:t>
            </a:r>
            <a:r>
              <a:rPr lang="zh-CN" altLang="en-US" sz="2000" dirty="0" smtClean="0"/>
              <a:t>参加</a:t>
            </a:r>
            <a:r>
              <a:rPr lang="en-US" altLang="zh-CN" sz="2000" dirty="0" smtClean="0"/>
              <a:t>5</a:t>
            </a:r>
            <a:r>
              <a:rPr lang="zh-CN" altLang="en-US" sz="2000" dirty="0"/>
              <a:t>月</a:t>
            </a:r>
            <a:r>
              <a:rPr lang="en-US" altLang="zh-CN" sz="2000" dirty="0"/>
              <a:t>21</a:t>
            </a:r>
            <a:r>
              <a:rPr lang="zh-CN" altLang="en-US" sz="2000" dirty="0"/>
              <a:t>日在萨摩亚首都阿皮亚举行的英联邦锦标赛选拔赛</a:t>
            </a:r>
            <a:r>
              <a:rPr lang="zh-CN" altLang="en-US" sz="2000" dirty="0" smtClean="0"/>
              <a:t>。</a:t>
            </a:r>
            <a:endParaRPr lang="zh-CN" altLang="en-US" sz="2000" dirty="0"/>
          </a:p>
          <a:p>
            <a:pPr>
              <a:lnSpc>
                <a:spcPct val="150000"/>
              </a:lnSpc>
            </a:pPr>
            <a:r>
              <a:rPr lang="zh-CN" altLang="en-US" sz="2000" dirty="0" smtClean="0"/>
              <a:t>由于</a:t>
            </a:r>
            <a:r>
              <a:rPr lang="zh-CN" altLang="en-US" sz="2000" dirty="0"/>
              <a:t>对</a:t>
            </a:r>
            <a:r>
              <a:rPr lang="en-US" altLang="zh-CN" sz="2000" dirty="0"/>
              <a:t>2</a:t>
            </a:r>
            <a:r>
              <a:rPr lang="zh-CN" altLang="en-US" sz="2000" dirty="0"/>
              <a:t>月</a:t>
            </a:r>
            <a:r>
              <a:rPr lang="en-US" altLang="zh-CN" sz="2000" dirty="0"/>
              <a:t>21</a:t>
            </a:r>
            <a:r>
              <a:rPr lang="zh-CN" altLang="en-US" sz="2000" dirty="0"/>
              <a:t>日至</a:t>
            </a:r>
            <a:r>
              <a:rPr lang="en-US" altLang="zh-CN" sz="2000" dirty="0"/>
              <a:t>28</a:t>
            </a:r>
            <a:r>
              <a:rPr lang="zh-CN" altLang="en-US" sz="2000" dirty="0"/>
              <a:t>日在维萨卡帕特南举行的全国锦标赛期间收集的一些样本的分析仍悬而未决，因此</a:t>
            </a:r>
            <a:r>
              <a:rPr lang="zh-CN" altLang="en-US" sz="2000" dirty="0" smtClean="0"/>
              <a:t>阳性</a:t>
            </a:r>
            <a:r>
              <a:rPr lang="zh-CN" altLang="en-US" sz="2000" dirty="0"/>
              <a:t>案例</a:t>
            </a:r>
            <a:r>
              <a:rPr lang="zh-CN" altLang="en-US" sz="2000" dirty="0" smtClean="0"/>
              <a:t>的</a:t>
            </a:r>
            <a:r>
              <a:rPr lang="zh-CN" altLang="en-US" sz="2000" dirty="0"/>
              <a:t>数量预计将增加</a:t>
            </a:r>
            <a:r>
              <a:rPr lang="zh-CN" altLang="en-US" sz="2000" dirty="0" smtClean="0"/>
              <a:t>。据报道，印度的国家</a:t>
            </a:r>
            <a:r>
              <a:rPr lang="zh-CN" altLang="en-US" sz="2000" dirty="0"/>
              <a:t>反兴奋剂机构在全国范围内收集了</a:t>
            </a:r>
            <a:r>
              <a:rPr lang="en-US" altLang="zh-CN" sz="2000" dirty="0"/>
              <a:t>30</a:t>
            </a:r>
            <a:r>
              <a:rPr lang="zh-CN" altLang="en-US" sz="2000" dirty="0"/>
              <a:t>多份尿液样本</a:t>
            </a:r>
            <a:r>
              <a:rPr lang="zh-CN" altLang="en-US" sz="2000" dirty="0" smtClean="0"/>
              <a:t>。举重</a:t>
            </a:r>
            <a:r>
              <a:rPr lang="zh-CN" altLang="en-US" sz="2000" dirty="0"/>
              <a:t>联合会秘书长雅达夫（</a:t>
            </a:r>
            <a:r>
              <a:rPr lang="en-US" altLang="zh-CN" sz="2000" dirty="0" err="1"/>
              <a:t>SahdevYadav</a:t>
            </a:r>
            <a:r>
              <a:rPr lang="zh-CN" altLang="en-US" sz="2000" dirty="0"/>
              <a:t>）表示，该联合会正在考虑“更严格的规则</a:t>
            </a:r>
            <a:r>
              <a:rPr lang="zh-CN" altLang="en-US" sz="2000" dirty="0" smtClean="0"/>
              <a:t>”。</a:t>
            </a:r>
            <a:endParaRPr lang="zh-CN" altLang="en-US" sz="20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1287528" cy="4525215"/>
          </a:xfrm>
        </p:spPr>
        <p:txBody>
          <a:bodyPr/>
          <a:lstStyle/>
          <a:p>
            <a:r>
              <a:rPr lang="zh-CN" altLang="en-US" sz="2400" dirty="0"/>
              <a:t>拉脱维亚跳远运动员和亚美尼亚举重运动员在</a:t>
            </a:r>
            <a:r>
              <a:rPr lang="zh-CN" altLang="en-US" sz="2400" dirty="0" smtClean="0"/>
              <a:t>重新分析样本后被取消</a:t>
            </a:r>
            <a:r>
              <a:rPr lang="en-US" altLang="zh-CN" sz="2400" dirty="0" smtClean="0"/>
              <a:t>2012</a:t>
            </a:r>
            <a:r>
              <a:rPr lang="zh-CN" altLang="en-US" sz="2400" dirty="0"/>
              <a:t>年</a:t>
            </a:r>
            <a:r>
              <a:rPr lang="zh-CN" altLang="en-US" sz="2400" dirty="0" smtClean="0"/>
              <a:t>伦敦奥运会成绩</a:t>
            </a:r>
            <a:endParaRPr lang="en-US" altLang="zh-CN" sz="2400" dirty="0" smtClean="0"/>
          </a:p>
          <a:p>
            <a:r>
              <a:rPr lang="en-US" altLang="zh-CN" sz="2000" dirty="0" smtClean="0">
                <a:hlinkClick r:id="rId2"/>
              </a:rPr>
              <a:t>https</a:t>
            </a:r>
            <a:r>
              <a:rPr lang="en-US" altLang="zh-CN" sz="2000" dirty="0">
                <a:hlinkClick r:id="rId2"/>
              </a:rPr>
              <a:t>://</a:t>
            </a:r>
            <a:r>
              <a:rPr lang="en-US" altLang="zh-CN" sz="2000" dirty="0" smtClean="0">
                <a:hlinkClick r:id="rId2"/>
              </a:rPr>
              <a:t>www.insidethegames.biz/articles/1079032/latvian-long-jumper-and-armenian-weightlifter-disqualified-from-london-2012-olympics-following-retest-of-samples</a:t>
            </a:r>
            <a:endParaRPr lang="zh-CN" altLang="en-US" sz="2000" dirty="0"/>
          </a:p>
          <a:p>
            <a:pPr>
              <a:lnSpc>
                <a:spcPct val="150000"/>
              </a:lnSpc>
            </a:pPr>
            <a:r>
              <a:rPr lang="zh-CN" altLang="en-US" sz="2200" dirty="0"/>
              <a:t>国际</a:t>
            </a:r>
            <a:r>
              <a:rPr lang="zh-CN" altLang="en-US" sz="2200" dirty="0" smtClean="0"/>
              <a:t>奥委会（</a:t>
            </a:r>
            <a:r>
              <a:rPr lang="en-US" altLang="zh-CN" sz="2200" dirty="0" smtClean="0"/>
              <a:t>IOC</a:t>
            </a:r>
            <a:r>
              <a:rPr lang="zh-CN" altLang="en-US" sz="2200" dirty="0" smtClean="0"/>
              <a:t>）于</a:t>
            </a:r>
            <a:r>
              <a:rPr lang="en-US" altLang="zh-CN" sz="2200" dirty="0" smtClean="0"/>
              <a:t>2019</a:t>
            </a:r>
            <a:r>
              <a:rPr lang="zh-CN" altLang="en-US" sz="2200" dirty="0" smtClean="0"/>
              <a:t>年</a:t>
            </a:r>
            <a:r>
              <a:rPr lang="en-US" altLang="zh-CN" sz="2200" dirty="0" smtClean="0"/>
              <a:t>5</a:t>
            </a:r>
            <a:r>
              <a:rPr lang="zh-CN" altLang="en-US" sz="2200" dirty="0" smtClean="0"/>
              <a:t>月</a:t>
            </a:r>
            <a:r>
              <a:rPr lang="en-US" altLang="zh-CN" sz="2200" dirty="0" smtClean="0"/>
              <a:t>10</a:t>
            </a:r>
            <a:r>
              <a:rPr lang="zh-CN" altLang="en-US" sz="2200" dirty="0" smtClean="0"/>
              <a:t>日宣布</a:t>
            </a:r>
            <a:r>
              <a:rPr lang="zh-CN" altLang="en-US" sz="2200" dirty="0"/>
              <a:t>，拉脱维亚跳远</a:t>
            </a:r>
            <a:r>
              <a:rPr lang="zh-CN" altLang="en-US" sz="2200" dirty="0" smtClean="0"/>
              <a:t>运动员</a:t>
            </a:r>
            <a:r>
              <a:rPr lang="en-US" altLang="zh-CN" sz="2200" dirty="0" err="1"/>
              <a:t>I</a:t>
            </a:r>
            <a:r>
              <a:rPr lang="en-US" altLang="zh-CN" sz="2200" dirty="0" err="1" smtClean="0"/>
              <a:t>neta</a:t>
            </a:r>
            <a:r>
              <a:rPr lang="en-US" altLang="zh-CN" sz="2200" dirty="0" smtClean="0"/>
              <a:t> </a:t>
            </a:r>
            <a:r>
              <a:rPr lang="en-US" altLang="zh-CN" sz="2200" dirty="0" err="1" smtClean="0"/>
              <a:t>Radevica</a:t>
            </a:r>
            <a:r>
              <a:rPr lang="zh-CN" altLang="en-US" sz="2200" dirty="0" smtClean="0"/>
              <a:t>和</a:t>
            </a:r>
            <a:r>
              <a:rPr lang="zh-CN" altLang="en-US" sz="2200" dirty="0"/>
              <a:t>亚美尼亚举重</a:t>
            </a:r>
            <a:r>
              <a:rPr lang="zh-CN" altLang="en-US" sz="2200" dirty="0" smtClean="0"/>
              <a:t>运动员</a:t>
            </a:r>
            <a:r>
              <a:rPr lang="en-US" altLang="zh-CN" sz="2200" dirty="0" err="1"/>
              <a:t>M</a:t>
            </a:r>
            <a:r>
              <a:rPr lang="en-US" altLang="zh-CN" sz="2200" dirty="0" err="1" smtClean="0"/>
              <a:t>eline</a:t>
            </a:r>
            <a:r>
              <a:rPr lang="en-US" altLang="zh-CN" sz="2200" dirty="0" smtClean="0"/>
              <a:t> </a:t>
            </a:r>
            <a:r>
              <a:rPr lang="en-US" altLang="zh-CN" sz="2200" dirty="0" err="1" smtClean="0"/>
              <a:t>Daluzyan</a:t>
            </a:r>
            <a:r>
              <a:rPr lang="zh-CN" altLang="en-US" sz="2200" dirty="0" smtClean="0"/>
              <a:t>在</a:t>
            </a:r>
            <a:r>
              <a:rPr lang="zh-CN" altLang="en-US" sz="2200" dirty="0"/>
              <a:t>被</a:t>
            </a:r>
            <a:r>
              <a:rPr lang="zh-CN" altLang="en-US" sz="2200" dirty="0" smtClean="0"/>
              <a:t>重新分析了</a:t>
            </a:r>
            <a:r>
              <a:rPr lang="en-US" altLang="zh-CN" sz="2200" dirty="0" smtClean="0"/>
              <a:t>7</a:t>
            </a:r>
            <a:r>
              <a:rPr lang="zh-CN" altLang="en-US" sz="2200" dirty="0"/>
              <a:t>年前的样品后，均被</a:t>
            </a:r>
            <a:r>
              <a:rPr lang="zh-CN" altLang="en-US" sz="2200" dirty="0" smtClean="0"/>
              <a:t>取消</a:t>
            </a:r>
            <a:r>
              <a:rPr lang="en-US" altLang="zh-CN" sz="2200" dirty="0" smtClean="0"/>
              <a:t>2012</a:t>
            </a:r>
            <a:r>
              <a:rPr lang="zh-CN" altLang="en-US" sz="2200" dirty="0"/>
              <a:t>年伦敦奥运会</a:t>
            </a:r>
            <a:r>
              <a:rPr lang="zh-CN" altLang="en-US" sz="2200" dirty="0" smtClean="0"/>
              <a:t>的</a:t>
            </a:r>
            <a:r>
              <a:rPr lang="zh-CN" altLang="en-US" sz="2200" dirty="0"/>
              <a:t>成绩</a:t>
            </a:r>
            <a:r>
              <a:rPr lang="zh-CN" altLang="en-US" sz="2200" dirty="0" smtClean="0"/>
              <a:t>。对</a:t>
            </a:r>
            <a:r>
              <a:rPr lang="zh-CN" altLang="en-US" sz="2200" dirty="0"/>
              <a:t>在女子跳远项目中名列第四</a:t>
            </a:r>
            <a:r>
              <a:rPr lang="zh-CN" altLang="en-US" sz="2200" dirty="0" smtClean="0"/>
              <a:t>的</a:t>
            </a:r>
            <a:r>
              <a:rPr lang="en-US" altLang="zh-CN" sz="2200" dirty="0" err="1" smtClean="0"/>
              <a:t>Radevica</a:t>
            </a:r>
            <a:r>
              <a:rPr lang="zh-CN" altLang="en-US" sz="2200" dirty="0" smtClean="0"/>
              <a:t>的</a:t>
            </a:r>
            <a:r>
              <a:rPr lang="zh-CN" altLang="en-US" sz="2200" dirty="0"/>
              <a:t>样本进行重新</a:t>
            </a:r>
            <a:r>
              <a:rPr lang="zh-CN" altLang="en-US" sz="2200" dirty="0" smtClean="0"/>
              <a:t>分析后，</a:t>
            </a:r>
            <a:r>
              <a:rPr lang="zh-CN" altLang="en-US" sz="2200" dirty="0"/>
              <a:t>结果显示合成代谢类固醇恶唑龙呈阳性</a:t>
            </a:r>
            <a:r>
              <a:rPr lang="zh-CN" altLang="en-US" sz="2200" dirty="0" smtClean="0"/>
              <a:t>。</a:t>
            </a:r>
            <a:r>
              <a:rPr lang="en-US" altLang="zh-CN" sz="2200" dirty="0" err="1" smtClean="0"/>
              <a:t>Daluzyan</a:t>
            </a:r>
            <a:r>
              <a:rPr lang="zh-CN" altLang="en-US" sz="2200" dirty="0" smtClean="0"/>
              <a:t>被检测</a:t>
            </a:r>
            <a:r>
              <a:rPr lang="zh-CN" altLang="en-US" sz="2200" dirty="0"/>
              <a:t>出脱氢氯甲基</a:t>
            </a:r>
            <a:r>
              <a:rPr lang="zh-CN" altLang="en-US" sz="2200" dirty="0" smtClean="0"/>
              <a:t>睾酮和</a:t>
            </a:r>
            <a:r>
              <a:rPr lang="zh-CN" altLang="en-US" sz="2200" dirty="0"/>
              <a:t>斯坦诺</a:t>
            </a:r>
            <a:r>
              <a:rPr lang="zh-CN" altLang="en-US" sz="2200" dirty="0" smtClean="0"/>
              <a:t>唑这两种物质</a:t>
            </a:r>
            <a:r>
              <a:rPr lang="zh-CN" altLang="en-US" sz="2200" dirty="0"/>
              <a:t>呈阳性。</a:t>
            </a:r>
          </a:p>
          <a:p>
            <a:pPr>
              <a:lnSpc>
                <a:spcPct val="150000"/>
              </a:lnSpc>
            </a:pPr>
            <a:r>
              <a:rPr lang="zh-CN" altLang="en-US" sz="2200" dirty="0"/>
              <a:t>两名</a:t>
            </a:r>
            <a:r>
              <a:rPr lang="zh-CN" altLang="en-US" sz="2200" dirty="0" smtClean="0"/>
              <a:t>已</a:t>
            </a:r>
            <a:r>
              <a:rPr lang="zh-CN" altLang="en-US" sz="2200" dirty="0"/>
              <a:t>退役</a:t>
            </a:r>
            <a:r>
              <a:rPr lang="zh-CN" altLang="en-US" sz="2200" dirty="0" smtClean="0"/>
              <a:t>的</a:t>
            </a:r>
            <a:r>
              <a:rPr lang="zh-CN" altLang="en-US" sz="2200" dirty="0"/>
              <a:t>运动员都面临着各自协会</a:t>
            </a:r>
            <a:r>
              <a:rPr lang="zh-CN" altLang="en-US" sz="2200" dirty="0" smtClean="0"/>
              <a:t>的禁赛处罚。</a:t>
            </a:r>
            <a:r>
              <a:rPr lang="en-US" altLang="zh-CN" sz="2200" dirty="0" err="1" smtClean="0"/>
              <a:t>Radevica</a:t>
            </a:r>
            <a:r>
              <a:rPr lang="zh-CN" altLang="en-US" sz="2200" dirty="0" smtClean="0"/>
              <a:t>成为</a:t>
            </a:r>
            <a:r>
              <a:rPr lang="en-US" altLang="zh-CN" sz="2200" dirty="0"/>
              <a:t>2012</a:t>
            </a:r>
            <a:r>
              <a:rPr lang="zh-CN" altLang="en-US" sz="2200" dirty="0"/>
              <a:t>年伦敦女子跳远</a:t>
            </a:r>
            <a:r>
              <a:rPr lang="zh-CN" altLang="en-US" sz="2200" dirty="0" smtClean="0"/>
              <a:t>决赛中第三</a:t>
            </a:r>
            <a:r>
              <a:rPr lang="zh-CN" altLang="en-US" sz="2200" dirty="0"/>
              <a:t>名被</a:t>
            </a:r>
            <a:r>
              <a:rPr lang="zh-CN" altLang="en-US" sz="2200" dirty="0" smtClean="0"/>
              <a:t>取消</a:t>
            </a:r>
            <a:r>
              <a:rPr lang="zh-CN" altLang="en-US" sz="2200" dirty="0"/>
              <a:t>成绩</a:t>
            </a:r>
            <a:r>
              <a:rPr lang="zh-CN" altLang="en-US" sz="2200" dirty="0" smtClean="0"/>
              <a:t>的运动员</a:t>
            </a:r>
            <a:endParaRPr lang="zh-CN" alt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1231772" cy="4525215"/>
          </a:xfrm>
        </p:spPr>
        <p:txBody>
          <a:bodyPr/>
          <a:lstStyle/>
          <a:p>
            <a:pPr>
              <a:lnSpc>
                <a:spcPct val="150000"/>
              </a:lnSpc>
            </a:pPr>
            <a:r>
              <a:rPr lang="en-US" altLang="zh-CN" sz="2200" dirty="0" err="1" smtClean="0"/>
              <a:t>Daluzyan</a:t>
            </a:r>
            <a:r>
              <a:rPr lang="zh-CN" altLang="en-US" sz="2200" dirty="0" smtClean="0"/>
              <a:t>的阳性</a:t>
            </a:r>
            <a:r>
              <a:rPr lang="zh-CN" altLang="en-US" sz="2200" dirty="0"/>
              <a:t>结果</a:t>
            </a:r>
            <a:r>
              <a:rPr lang="zh-CN" altLang="en-US" sz="2200" dirty="0" smtClean="0"/>
              <a:t>是</a:t>
            </a:r>
            <a:r>
              <a:rPr lang="zh-CN" altLang="en-US" sz="2200" dirty="0"/>
              <a:t>对国际举重联合会（</a:t>
            </a:r>
            <a:r>
              <a:rPr lang="en-US" altLang="zh-CN" sz="2200" dirty="0"/>
              <a:t>IWF</a:t>
            </a:r>
            <a:r>
              <a:rPr lang="zh-CN" altLang="en-US" sz="2200" dirty="0"/>
              <a:t>）的又一次打击，因为这项运动</a:t>
            </a:r>
            <a:r>
              <a:rPr lang="zh-CN" altLang="en-US" sz="2200" dirty="0" smtClean="0"/>
              <a:t>多年来都有兴奋剂违规的记录。 到</a:t>
            </a:r>
            <a:r>
              <a:rPr lang="zh-CN" altLang="en-US" sz="2200" dirty="0"/>
              <a:t>目前为止，共有来自</a:t>
            </a:r>
            <a:r>
              <a:rPr lang="en-US" altLang="zh-CN" sz="2200" dirty="0"/>
              <a:t>12</a:t>
            </a:r>
            <a:r>
              <a:rPr lang="zh-CN" altLang="en-US" sz="2200" dirty="0"/>
              <a:t>个</a:t>
            </a:r>
            <a:r>
              <a:rPr lang="zh-CN" altLang="en-US" sz="2200" dirty="0" smtClean="0"/>
              <a:t>国家的共</a:t>
            </a:r>
            <a:r>
              <a:rPr lang="en-US" altLang="zh-CN" sz="2200" dirty="0" smtClean="0"/>
              <a:t>55</a:t>
            </a:r>
            <a:r>
              <a:rPr lang="zh-CN" altLang="en-US" sz="2200" dirty="0"/>
              <a:t>名举重运动员</a:t>
            </a:r>
            <a:r>
              <a:rPr lang="zh-CN" altLang="en-US" sz="2200" dirty="0" smtClean="0"/>
              <a:t>，在</a:t>
            </a:r>
            <a:r>
              <a:rPr lang="zh-CN" altLang="en-US" sz="2200" dirty="0"/>
              <a:t>北京</a:t>
            </a:r>
            <a:r>
              <a:rPr lang="en-US" altLang="zh-CN" sz="2200" dirty="0"/>
              <a:t>2008</a:t>
            </a:r>
            <a:r>
              <a:rPr lang="zh-CN" altLang="en-US" sz="2200" dirty="0"/>
              <a:t>年奥运会和伦敦</a:t>
            </a:r>
            <a:r>
              <a:rPr lang="en-US" altLang="zh-CN" sz="2200" dirty="0"/>
              <a:t>2012</a:t>
            </a:r>
            <a:r>
              <a:rPr lang="zh-CN" altLang="en-US" sz="2200" dirty="0"/>
              <a:t>年奥运会</a:t>
            </a:r>
            <a:r>
              <a:rPr lang="zh-CN" altLang="en-US" sz="2200" dirty="0" smtClean="0"/>
              <a:t>之后的样本重新检测后被禁赛。</a:t>
            </a:r>
            <a:endParaRPr lang="zh-CN" altLang="en-US" sz="2200" dirty="0"/>
          </a:p>
          <a:p>
            <a:pPr>
              <a:lnSpc>
                <a:spcPct val="150000"/>
              </a:lnSpc>
            </a:pPr>
            <a:r>
              <a:rPr lang="zh-CN" altLang="en-US" sz="2200" dirty="0"/>
              <a:t>然而，本周早些时候</a:t>
            </a:r>
            <a:r>
              <a:rPr lang="zh-CN" altLang="en-US" sz="2200" dirty="0" smtClean="0"/>
              <a:t>，</a:t>
            </a:r>
            <a:r>
              <a:rPr lang="en-US" altLang="zh-CN" sz="2200" dirty="0" smtClean="0"/>
              <a:t>IWF</a:t>
            </a:r>
            <a:r>
              <a:rPr lang="zh-CN" altLang="en-US" sz="2200" dirty="0" smtClean="0"/>
              <a:t>收到</a:t>
            </a:r>
            <a:r>
              <a:rPr lang="zh-CN" altLang="en-US" sz="2200" dirty="0"/>
              <a:t>了更令人高兴的消息，因为它完成了</a:t>
            </a:r>
            <a:r>
              <a:rPr lang="zh-CN" altLang="en-US" sz="2200" dirty="0" smtClean="0"/>
              <a:t>与</a:t>
            </a:r>
            <a:r>
              <a:rPr lang="en-US" altLang="zh-CN" sz="2200" dirty="0" smtClean="0"/>
              <a:t>ITA</a:t>
            </a:r>
            <a:r>
              <a:rPr lang="zh-CN" altLang="en-US" sz="2200" dirty="0" smtClean="0"/>
              <a:t>的</a:t>
            </a:r>
            <a:r>
              <a:rPr lang="zh-CN" altLang="en-US" sz="2200" dirty="0"/>
              <a:t>第二部分协议</a:t>
            </a:r>
            <a:r>
              <a:rPr lang="zh-CN" altLang="en-US" sz="2200" dirty="0" smtClean="0"/>
              <a:t>，</a:t>
            </a:r>
            <a:r>
              <a:rPr lang="zh-CN" altLang="en-US" sz="2200" dirty="0"/>
              <a:t>并且</a:t>
            </a:r>
            <a:r>
              <a:rPr lang="zh-CN" altLang="en-US" sz="2200" dirty="0" smtClean="0"/>
              <a:t>有效</a:t>
            </a:r>
            <a:r>
              <a:rPr lang="zh-CN" altLang="en-US" sz="2200" dirty="0"/>
              <a:t>地将举重项目完全纳入了巴黎</a:t>
            </a:r>
            <a:r>
              <a:rPr lang="en-US" altLang="zh-CN" sz="2200" dirty="0"/>
              <a:t>2024</a:t>
            </a:r>
            <a:r>
              <a:rPr lang="zh-CN" altLang="en-US" sz="2200" dirty="0"/>
              <a:t>年奥运会的计划。</a:t>
            </a:r>
          </a:p>
          <a:p>
            <a:pPr>
              <a:lnSpc>
                <a:spcPct val="150000"/>
              </a:lnSpc>
            </a:pPr>
            <a:r>
              <a:rPr lang="en-US" altLang="zh-CN" sz="2200" dirty="0"/>
              <a:t>I</a:t>
            </a:r>
            <a:r>
              <a:rPr lang="en-US" altLang="zh-CN" sz="2200" dirty="0" smtClean="0"/>
              <a:t>OC</a:t>
            </a:r>
            <a:r>
              <a:rPr lang="zh-CN" altLang="en-US" sz="2200" dirty="0" smtClean="0"/>
              <a:t>已</a:t>
            </a:r>
            <a:r>
              <a:rPr lang="zh-CN" altLang="en-US" sz="2200" dirty="0"/>
              <a:t>将重新分析的样本的选择和结果</a:t>
            </a:r>
            <a:r>
              <a:rPr lang="zh-CN" altLang="en-US" sz="2200" dirty="0" smtClean="0"/>
              <a:t>管理的权利委托给</a:t>
            </a:r>
            <a:r>
              <a:rPr lang="en-US" altLang="zh-CN" sz="2200" dirty="0" smtClean="0"/>
              <a:t>ITA</a:t>
            </a:r>
            <a:r>
              <a:rPr lang="zh-CN" altLang="en-US" sz="2200" dirty="0" smtClean="0"/>
              <a:t>，</a:t>
            </a:r>
            <a:r>
              <a:rPr lang="en-US" altLang="zh-CN" sz="2200" dirty="0" smtClean="0"/>
              <a:t>ITA</a:t>
            </a:r>
            <a:r>
              <a:rPr lang="zh-CN" altLang="en-US" sz="2200" dirty="0" smtClean="0"/>
              <a:t>将</a:t>
            </a:r>
            <a:r>
              <a:rPr lang="zh-CN" altLang="en-US" sz="2200" dirty="0"/>
              <a:t>审查所有测试结果并通知相关运动员</a:t>
            </a:r>
            <a:r>
              <a:rPr lang="zh-CN" altLang="en-US" sz="2200" dirty="0" smtClean="0"/>
              <a:t>。</a:t>
            </a:r>
            <a:r>
              <a:rPr lang="zh-CN" altLang="en-US" sz="2200" dirty="0"/>
              <a:t>并</a:t>
            </a:r>
            <a:r>
              <a:rPr lang="zh-CN" altLang="en-US" sz="2200" dirty="0" smtClean="0"/>
              <a:t>通知</a:t>
            </a:r>
            <a:r>
              <a:rPr lang="zh-CN" altLang="en-US" sz="2200" dirty="0"/>
              <a:t>允许他们选择在体育仲裁法庭或国际奥委会纪律委员会</a:t>
            </a:r>
            <a:r>
              <a:rPr lang="zh-CN" altLang="en-US" sz="2200" dirty="0" smtClean="0"/>
              <a:t>审理相关案件。</a:t>
            </a:r>
            <a:endParaRPr lang="zh-CN" alt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r>
              <a:rPr lang="zh-CN" altLang="en-US" sz="2400" dirty="0" smtClean="0">
                <a:solidFill>
                  <a:schemeClr val="tx1"/>
                </a:solidFill>
              </a:rPr>
              <a:t>国际滑雪联合会成为第一个与</a:t>
            </a:r>
            <a:r>
              <a:rPr lang="en-US" altLang="zh-CN" sz="2400" dirty="0" smtClean="0">
                <a:solidFill>
                  <a:schemeClr val="tx1"/>
                </a:solidFill>
              </a:rPr>
              <a:t>CAS</a:t>
            </a:r>
            <a:r>
              <a:rPr lang="zh-CN" altLang="en-US" sz="2400" dirty="0" smtClean="0">
                <a:solidFill>
                  <a:schemeClr val="tx1"/>
                </a:solidFill>
              </a:rPr>
              <a:t>反兴奋剂部门合作的冬季运动国际联合会</a:t>
            </a:r>
            <a:endParaRPr lang="en-US" altLang="zh-CN" sz="2400" dirty="0" smtClean="0">
              <a:solidFill>
                <a:schemeClr val="tx1"/>
              </a:solidFill>
            </a:endParaRPr>
          </a:p>
          <a:p>
            <a:r>
              <a:rPr lang="en-US" altLang="zh-CN" sz="1400" dirty="0">
                <a:hlinkClick r:id="rId2"/>
              </a:rPr>
              <a:t>https://</a:t>
            </a:r>
            <a:r>
              <a:rPr lang="en-US" altLang="zh-CN" sz="1400" dirty="0" smtClean="0">
                <a:hlinkClick r:id="rId2"/>
              </a:rPr>
              <a:t>www.insidethegames.biz/articles/1078997/fis-become-first-winter-international-federation-to-partner-with-cas-anti-doping-division</a:t>
            </a:r>
            <a:endParaRPr lang="en-US" altLang="zh-CN" sz="1400" dirty="0" smtClean="0"/>
          </a:p>
          <a:p>
            <a:pPr>
              <a:lnSpc>
                <a:spcPct val="150000"/>
              </a:lnSpc>
            </a:pPr>
            <a:r>
              <a:rPr lang="zh-CN" altLang="en-US" sz="2000" dirty="0" smtClean="0"/>
              <a:t>国际滑雪联合会（</a:t>
            </a:r>
            <a:r>
              <a:rPr lang="en-US" altLang="zh-CN" sz="2000" dirty="0" smtClean="0"/>
              <a:t>FIS</a:t>
            </a:r>
            <a:r>
              <a:rPr lang="zh-CN" altLang="en-US" sz="2000" dirty="0" smtClean="0"/>
              <a:t>）宣布了其与</a:t>
            </a:r>
            <a:r>
              <a:rPr lang="en-US" altLang="zh-CN" sz="2000" dirty="0" smtClean="0"/>
              <a:t>CAS</a:t>
            </a:r>
            <a:r>
              <a:rPr lang="zh-CN" altLang="en-US" sz="2000" dirty="0" smtClean="0"/>
              <a:t>反</a:t>
            </a:r>
            <a:r>
              <a:rPr lang="zh-CN" altLang="en-US" sz="2000" dirty="0"/>
              <a:t>兴奋剂部门的合作关系</a:t>
            </a:r>
            <a:r>
              <a:rPr lang="zh-CN" altLang="en-US" sz="2000" dirty="0" smtClean="0"/>
              <a:t>。</a:t>
            </a:r>
            <a:r>
              <a:rPr lang="en-US" altLang="zh-CN" sz="2000" dirty="0" smtClean="0"/>
              <a:t>FIS</a:t>
            </a:r>
            <a:r>
              <a:rPr lang="zh-CN" altLang="en-US" sz="2000" dirty="0" smtClean="0"/>
              <a:t>已</a:t>
            </a:r>
            <a:r>
              <a:rPr lang="zh-CN" altLang="en-US" sz="2000" dirty="0"/>
              <a:t>成为第一个</a:t>
            </a:r>
            <a:r>
              <a:rPr lang="zh-CN" altLang="en-US" sz="2000" dirty="0" smtClean="0"/>
              <a:t>与</a:t>
            </a:r>
            <a:r>
              <a:rPr lang="zh-CN" altLang="en-US" sz="2000" dirty="0"/>
              <a:t>这一部门</a:t>
            </a:r>
            <a:r>
              <a:rPr lang="zh-CN" altLang="en-US" sz="2000" dirty="0" smtClean="0"/>
              <a:t>签约</a:t>
            </a:r>
            <a:r>
              <a:rPr lang="zh-CN" altLang="en-US" sz="2000" dirty="0"/>
              <a:t>的</a:t>
            </a:r>
            <a:r>
              <a:rPr lang="zh-CN" altLang="en-US" sz="2000" dirty="0" smtClean="0"/>
              <a:t>冬季运动国际</a:t>
            </a:r>
            <a:r>
              <a:rPr lang="zh-CN" altLang="en-US" sz="2000" dirty="0"/>
              <a:t>联合会，该部门</a:t>
            </a:r>
            <a:r>
              <a:rPr lang="zh-CN" altLang="en-US" sz="2000" dirty="0" smtClean="0"/>
              <a:t>于</a:t>
            </a:r>
            <a:r>
              <a:rPr lang="en-US" altLang="zh-CN" sz="2000" dirty="0" smtClean="0"/>
              <a:t>2019</a:t>
            </a:r>
            <a:r>
              <a:rPr lang="zh-CN" altLang="en-US" sz="2000" dirty="0" smtClean="0"/>
              <a:t>年</a:t>
            </a:r>
            <a:r>
              <a:rPr lang="en-US" altLang="zh-CN" sz="2000" dirty="0" smtClean="0"/>
              <a:t>1</a:t>
            </a:r>
            <a:r>
              <a:rPr lang="zh-CN" altLang="en-US" sz="2000" dirty="0"/>
              <a:t>月</a:t>
            </a:r>
            <a:r>
              <a:rPr lang="en-US" altLang="zh-CN" sz="2000" dirty="0"/>
              <a:t>1</a:t>
            </a:r>
            <a:r>
              <a:rPr lang="zh-CN" altLang="en-US" sz="2000" dirty="0"/>
              <a:t>日正式开始运作</a:t>
            </a:r>
            <a:r>
              <a:rPr lang="zh-CN" altLang="en-US" sz="2000" dirty="0" smtClean="0"/>
              <a:t>。这</a:t>
            </a:r>
            <a:r>
              <a:rPr lang="zh-CN" altLang="en-US" sz="2000" dirty="0"/>
              <a:t>一伙伴关系意味着新</a:t>
            </a:r>
            <a:r>
              <a:rPr lang="zh-CN" altLang="en-US" sz="2000" dirty="0" smtClean="0"/>
              <a:t>的</a:t>
            </a:r>
            <a:r>
              <a:rPr lang="en-US" altLang="zh-CN" sz="2000" dirty="0" smtClean="0"/>
              <a:t>CAS</a:t>
            </a:r>
            <a:r>
              <a:rPr lang="zh-CN" altLang="en-US" sz="2000" dirty="0" smtClean="0"/>
              <a:t>部门</a:t>
            </a:r>
            <a:r>
              <a:rPr lang="zh-CN" altLang="en-US" sz="2000" dirty="0"/>
              <a:t>将</a:t>
            </a:r>
            <a:r>
              <a:rPr lang="zh-CN" altLang="en-US" sz="2000" dirty="0" smtClean="0"/>
              <a:t>对</a:t>
            </a:r>
            <a:r>
              <a:rPr lang="en-US" altLang="zh-CN" sz="2000" dirty="0" smtClean="0"/>
              <a:t>FIS</a:t>
            </a:r>
            <a:r>
              <a:rPr lang="zh-CN" altLang="en-US" sz="2000" dirty="0" smtClean="0"/>
              <a:t>涉嫌</a:t>
            </a:r>
            <a:r>
              <a:rPr lang="zh-CN" altLang="en-US" sz="2000" dirty="0"/>
              <a:t>违反反兴奋剂规则</a:t>
            </a:r>
            <a:r>
              <a:rPr lang="zh-CN" altLang="en-US" sz="2000" dirty="0" smtClean="0"/>
              <a:t>的</a:t>
            </a:r>
            <a:r>
              <a:rPr lang="zh-CN" altLang="en-US" sz="2000" dirty="0"/>
              <a:t>案件</a:t>
            </a:r>
            <a:r>
              <a:rPr lang="zh-CN" altLang="en-US" sz="2000" dirty="0" smtClean="0"/>
              <a:t>进行</a:t>
            </a:r>
            <a:r>
              <a:rPr lang="zh-CN" altLang="en-US" sz="2000" dirty="0"/>
              <a:t>裁决。</a:t>
            </a:r>
          </a:p>
          <a:p>
            <a:pPr>
              <a:lnSpc>
                <a:spcPct val="150000"/>
              </a:lnSpc>
            </a:pPr>
            <a:r>
              <a:rPr lang="en-US" altLang="zh-CN" sz="2000" dirty="0" smtClean="0"/>
              <a:t>FIS</a:t>
            </a:r>
            <a:r>
              <a:rPr lang="zh-CN" altLang="en-US" sz="2000" dirty="0" smtClean="0"/>
              <a:t>反兴奋剂</a:t>
            </a:r>
            <a:r>
              <a:rPr lang="zh-CN" altLang="en-US" sz="2000" dirty="0"/>
              <a:t>委员会</a:t>
            </a:r>
            <a:r>
              <a:rPr lang="zh-CN" altLang="en-US" sz="2000" dirty="0" smtClean="0"/>
              <a:t>主席</a:t>
            </a:r>
            <a:r>
              <a:rPr lang="en-US" altLang="zh-CN" sz="2000" dirty="0"/>
              <a:t>Patrick Smith</a:t>
            </a:r>
            <a:r>
              <a:rPr lang="zh-CN" altLang="en-US" sz="2000" dirty="0" smtClean="0"/>
              <a:t>说</a:t>
            </a:r>
            <a:r>
              <a:rPr lang="zh-CN" altLang="en-US" sz="2000" dirty="0"/>
              <a:t>：“将裁决兴奋剂案件的权力移交</a:t>
            </a:r>
            <a:r>
              <a:rPr lang="zh-CN" altLang="en-US" sz="2000" dirty="0" smtClean="0"/>
              <a:t>给</a:t>
            </a:r>
            <a:r>
              <a:rPr lang="en-US" altLang="zh-CN" sz="2000" dirty="0" smtClean="0"/>
              <a:t>CAS</a:t>
            </a:r>
            <a:r>
              <a:rPr lang="zh-CN" altLang="en-US" sz="2000" dirty="0" smtClean="0"/>
              <a:t>反</a:t>
            </a:r>
            <a:r>
              <a:rPr lang="zh-CN" altLang="en-US" sz="2000" dirty="0"/>
              <a:t>兴奋剂部门是国际</a:t>
            </a:r>
            <a:r>
              <a:rPr lang="zh-CN" altLang="en-US" sz="2000" dirty="0" smtClean="0"/>
              <a:t>兴奋剂治理中</a:t>
            </a:r>
            <a:r>
              <a:rPr lang="zh-CN" altLang="en-US" sz="2000" dirty="0"/>
              <a:t>一</a:t>
            </a:r>
            <a:r>
              <a:rPr lang="zh-CN" altLang="en-US" sz="2000" dirty="0" smtClean="0"/>
              <a:t>个比较广泛地做法，以</a:t>
            </a:r>
            <a:r>
              <a:rPr lang="zh-CN" altLang="en-US" sz="2000" dirty="0"/>
              <a:t>确保各方都</a:t>
            </a:r>
            <a:r>
              <a:rPr lang="zh-CN" altLang="en-US" sz="2000" dirty="0" smtClean="0"/>
              <a:t>能得到公正</a:t>
            </a:r>
            <a:r>
              <a:rPr lang="zh-CN" altLang="en-US" sz="2000" dirty="0"/>
              <a:t>的</a:t>
            </a:r>
            <a:r>
              <a:rPr lang="zh-CN" altLang="en-US" sz="2000" dirty="0" smtClean="0"/>
              <a:t>司法</a:t>
            </a:r>
            <a:r>
              <a:rPr lang="zh-CN" altLang="en-US" sz="2000" dirty="0"/>
              <a:t>判决</a:t>
            </a:r>
            <a:r>
              <a:rPr lang="zh-CN" altLang="en-US" sz="2000" dirty="0" smtClean="0"/>
              <a:t>。”</a:t>
            </a:r>
            <a:r>
              <a:rPr lang="en-US" altLang="zh-CN" sz="2000" dirty="0" smtClean="0"/>
              <a:t>CAS</a:t>
            </a:r>
            <a:r>
              <a:rPr lang="zh-CN" altLang="en-US" sz="2000" dirty="0" smtClean="0"/>
              <a:t>反兴奋剂部门的</a:t>
            </a:r>
            <a:r>
              <a:rPr lang="zh-CN" altLang="en-US" sz="2000" dirty="0"/>
              <a:t>设立部分是为了赞扬国际检测机构的工作，并为提出上诉的缔约方提供选择</a:t>
            </a:r>
            <a:r>
              <a:rPr lang="zh-CN" altLang="en-US" sz="2000" dirty="0" smtClean="0"/>
              <a:t>。此前，</a:t>
            </a:r>
            <a:r>
              <a:rPr lang="en-US" altLang="zh-CN" sz="2000" dirty="0" smtClean="0"/>
              <a:t>CAS</a:t>
            </a:r>
            <a:r>
              <a:rPr lang="zh-CN" altLang="en-US" sz="2000" dirty="0" smtClean="0"/>
              <a:t>在</a:t>
            </a:r>
            <a:r>
              <a:rPr lang="zh-CN" altLang="en-US" sz="2000" dirty="0"/>
              <a:t>包括奥运会在内的重大赛事中设立了临时反兴奋剂部门，以处理奥运会期间的纠纷</a:t>
            </a:r>
            <a:r>
              <a:rPr lang="zh-CN" altLang="en-US" sz="2000" dirty="0" smtClean="0"/>
              <a:t>。</a:t>
            </a:r>
            <a:endParaRPr lang="zh-CN"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785723" cy="4525215"/>
          </a:xfrm>
        </p:spPr>
        <p:txBody>
          <a:bodyPr/>
          <a:lstStyle/>
          <a:p>
            <a:r>
              <a:rPr lang="zh-CN" altLang="en-US" sz="2400" dirty="0" smtClean="0">
                <a:solidFill>
                  <a:schemeClr val="tx1"/>
                </a:solidFill>
              </a:rPr>
              <a:t>俄罗斯</a:t>
            </a:r>
            <a:r>
              <a:rPr lang="zh-CN" altLang="en-US" sz="2400" dirty="0" smtClean="0"/>
              <a:t>中长跑运动员被体育诚信部门禁赛</a:t>
            </a:r>
            <a:r>
              <a:rPr lang="en-US" altLang="zh-CN" sz="2400" dirty="0" smtClean="0"/>
              <a:t>12</a:t>
            </a:r>
            <a:r>
              <a:rPr lang="zh-CN" altLang="en-US" sz="2400" dirty="0" smtClean="0"/>
              <a:t>年</a:t>
            </a:r>
            <a:endParaRPr lang="en-US" altLang="zh-CN" sz="2400" dirty="0" smtClean="0"/>
          </a:p>
          <a:p>
            <a:r>
              <a:rPr lang="en-US" altLang="zh-CN" sz="1600" dirty="0">
                <a:hlinkClick r:id="rId2"/>
              </a:rPr>
              <a:t>https://</a:t>
            </a:r>
            <a:r>
              <a:rPr lang="en-US" altLang="zh-CN" sz="1600" dirty="0" smtClean="0">
                <a:hlinkClick r:id="rId2"/>
              </a:rPr>
              <a:t>www.insidethegames.biz/articles/1078993/russian-middle-distance-runner-banned-for-12-years-by-aiu-for-positive-test-and-forging-medical-documents</a:t>
            </a:r>
            <a:endParaRPr lang="en-US" altLang="zh-CN" sz="1600" dirty="0" smtClean="0"/>
          </a:p>
          <a:p>
            <a:pPr>
              <a:lnSpc>
                <a:spcPct val="150000"/>
              </a:lnSpc>
            </a:pPr>
            <a:r>
              <a:rPr lang="zh-CN" altLang="en-US" sz="2200" dirty="0"/>
              <a:t>俄罗斯中长跑</a:t>
            </a:r>
            <a:r>
              <a:rPr lang="zh-CN" altLang="en-US" sz="2200" dirty="0" smtClean="0"/>
              <a:t>选手</a:t>
            </a:r>
            <a:r>
              <a:rPr lang="en-US" altLang="zh-CN" sz="2200" dirty="0" err="1"/>
              <a:t>K</a:t>
            </a:r>
            <a:r>
              <a:rPr lang="en-US" altLang="zh-CN" sz="2200" dirty="0" err="1" smtClean="0"/>
              <a:t>seniya</a:t>
            </a:r>
            <a:r>
              <a:rPr lang="en-US" altLang="zh-CN" sz="2200" dirty="0" smtClean="0"/>
              <a:t> </a:t>
            </a:r>
            <a:r>
              <a:rPr lang="en-US" altLang="zh-CN" sz="2200" dirty="0" err="1" smtClean="0"/>
              <a:t>Savina</a:t>
            </a:r>
            <a:r>
              <a:rPr lang="zh-CN" altLang="en-US" sz="2200" dirty="0" smtClean="0"/>
              <a:t>在被检测</a:t>
            </a:r>
            <a:r>
              <a:rPr lang="zh-CN" altLang="en-US" sz="2200" dirty="0"/>
              <a:t>出违禁物质呈阳性后</a:t>
            </a:r>
            <a:r>
              <a:rPr lang="zh-CN" altLang="en-US" sz="2200" dirty="0" smtClean="0"/>
              <a:t>被体育诚信部门（</a:t>
            </a:r>
            <a:r>
              <a:rPr lang="en-US" altLang="zh-CN" sz="2200" dirty="0" smtClean="0"/>
              <a:t>AIU</a:t>
            </a:r>
            <a:r>
              <a:rPr lang="zh-CN" altLang="en-US" sz="2200" dirty="0" smtClean="0"/>
              <a:t>）禁赛</a:t>
            </a:r>
            <a:r>
              <a:rPr lang="en-US" altLang="zh-CN" sz="2200" dirty="0" smtClean="0"/>
              <a:t>12</a:t>
            </a:r>
            <a:r>
              <a:rPr lang="zh-CN" altLang="en-US" sz="2200" dirty="0"/>
              <a:t>年，并被发现伪造医疗文件以逃避处罚</a:t>
            </a:r>
            <a:r>
              <a:rPr lang="zh-CN" altLang="en-US" sz="2200" dirty="0" smtClean="0"/>
              <a:t>。</a:t>
            </a:r>
            <a:r>
              <a:rPr lang="en-US" altLang="zh-CN" sz="2200" dirty="0" smtClean="0"/>
              <a:t>AIU</a:t>
            </a:r>
            <a:r>
              <a:rPr lang="zh-CN" altLang="en-US" sz="2200" dirty="0" smtClean="0"/>
              <a:t>证实</a:t>
            </a:r>
            <a:r>
              <a:rPr lang="zh-CN" altLang="en-US" sz="2200" dirty="0"/>
              <a:t>了对这位</a:t>
            </a:r>
            <a:r>
              <a:rPr lang="en-US" altLang="zh-CN" sz="2200" dirty="0"/>
              <a:t>29</a:t>
            </a:r>
            <a:r>
              <a:rPr lang="zh-CN" altLang="en-US" sz="2200" dirty="0"/>
              <a:t>岁女孩的指控，</a:t>
            </a:r>
            <a:r>
              <a:rPr lang="zh-CN" altLang="en-US" sz="2200" dirty="0" smtClean="0"/>
              <a:t>并对她</a:t>
            </a:r>
            <a:r>
              <a:rPr lang="zh-CN" altLang="en-US" sz="2200" dirty="0"/>
              <a:t>的丈夫和</a:t>
            </a:r>
            <a:r>
              <a:rPr lang="zh-CN" altLang="en-US" sz="2200" dirty="0" smtClean="0"/>
              <a:t>教练</a:t>
            </a:r>
            <a:r>
              <a:rPr lang="en-US" altLang="zh-CN" sz="2200" dirty="0" err="1"/>
              <a:t>Aleksei</a:t>
            </a:r>
            <a:r>
              <a:rPr lang="en-US" altLang="zh-CN" sz="2200" dirty="0"/>
              <a:t> </a:t>
            </a:r>
            <a:r>
              <a:rPr lang="en-US" altLang="zh-CN" sz="2200" dirty="0" err="1" smtClean="0"/>
              <a:t>Savin</a:t>
            </a:r>
            <a:r>
              <a:rPr lang="zh-CN" altLang="en-US" sz="2200" dirty="0" smtClean="0"/>
              <a:t>作出四年禁赛</a:t>
            </a:r>
            <a:r>
              <a:rPr lang="zh-CN" altLang="en-US" sz="2200" dirty="0"/>
              <a:t>处罚决定</a:t>
            </a:r>
            <a:r>
              <a:rPr lang="zh-CN" altLang="en-US" sz="2200" dirty="0" smtClean="0"/>
              <a:t>。 </a:t>
            </a:r>
            <a:endParaRPr lang="zh-CN" altLang="en-US" sz="2200" dirty="0"/>
          </a:p>
          <a:p>
            <a:pPr>
              <a:lnSpc>
                <a:spcPct val="150000"/>
              </a:lnSpc>
            </a:pPr>
            <a:r>
              <a:rPr lang="en-US" altLang="zh-CN" sz="2200" dirty="0" err="1" smtClean="0"/>
              <a:t>Savina</a:t>
            </a:r>
            <a:r>
              <a:rPr lang="zh-CN" altLang="en-US" sz="2200" dirty="0" smtClean="0"/>
              <a:t>在</a:t>
            </a:r>
            <a:r>
              <a:rPr lang="en-US" altLang="zh-CN" sz="2200" dirty="0"/>
              <a:t>800</a:t>
            </a:r>
            <a:r>
              <a:rPr lang="zh-CN" altLang="en-US" sz="2200" dirty="0"/>
              <a:t>米赛跑中的个人最佳成绩是</a:t>
            </a:r>
            <a:r>
              <a:rPr lang="en-US" altLang="zh-CN" sz="2200" dirty="0"/>
              <a:t>1</a:t>
            </a:r>
            <a:r>
              <a:rPr lang="zh-CN" altLang="en-US" sz="2200" dirty="0"/>
              <a:t>分</a:t>
            </a:r>
            <a:r>
              <a:rPr lang="en-US" altLang="zh-CN" sz="2200" dirty="0"/>
              <a:t>59.97</a:t>
            </a:r>
            <a:r>
              <a:rPr lang="zh-CN" altLang="en-US" sz="2200" dirty="0"/>
              <a:t>秒</a:t>
            </a:r>
            <a:r>
              <a:rPr lang="zh-CN" altLang="en-US" sz="2200" dirty="0" smtClean="0"/>
              <a:t>，去年</a:t>
            </a:r>
            <a:r>
              <a:rPr lang="zh-CN" altLang="en-US" sz="2200" dirty="0"/>
              <a:t>的红细胞生成素</a:t>
            </a:r>
            <a:r>
              <a:rPr lang="zh-CN" altLang="en-US" sz="2200" dirty="0" smtClean="0"/>
              <a:t>测试结果呈</a:t>
            </a:r>
            <a:r>
              <a:rPr lang="zh-CN" altLang="en-US" sz="2200" dirty="0"/>
              <a:t>阳性</a:t>
            </a:r>
            <a:r>
              <a:rPr lang="zh-CN" altLang="en-US" sz="2200" dirty="0" smtClean="0"/>
              <a:t>。其在</a:t>
            </a:r>
            <a:r>
              <a:rPr lang="en-US" altLang="zh-CN" sz="2200" dirty="0"/>
              <a:t>6</a:t>
            </a:r>
            <a:r>
              <a:rPr lang="zh-CN" altLang="en-US" sz="2200" dirty="0"/>
              <a:t>月被</a:t>
            </a:r>
            <a:r>
              <a:rPr lang="en-US" altLang="zh-CN" sz="2200" dirty="0"/>
              <a:t>AIU</a:t>
            </a:r>
            <a:r>
              <a:rPr lang="zh-CN" altLang="en-US" sz="2200" dirty="0" smtClean="0"/>
              <a:t>暂时</a:t>
            </a:r>
            <a:r>
              <a:rPr lang="zh-CN" altLang="en-US" sz="2200" dirty="0"/>
              <a:t>停赛</a:t>
            </a:r>
            <a:r>
              <a:rPr lang="zh-CN" altLang="en-US" sz="2200" dirty="0" smtClean="0"/>
              <a:t>。</a:t>
            </a:r>
            <a:r>
              <a:rPr lang="en-US" altLang="zh-CN" sz="2200" dirty="0"/>
              <a:t> </a:t>
            </a:r>
            <a:r>
              <a:rPr lang="en-US" altLang="zh-CN" sz="2200" dirty="0" err="1"/>
              <a:t>Savina</a:t>
            </a:r>
            <a:r>
              <a:rPr lang="zh-CN" altLang="en-US" sz="2200" dirty="0" smtClean="0"/>
              <a:t>说</a:t>
            </a:r>
            <a:r>
              <a:rPr lang="zh-CN" altLang="en-US" sz="2200" dirty="0"/>
              <a:t>，她</a:t>
            </a:r>
            <a:r>
              <a:rPr lang="zh-CN" altLang="en-US" sz="2200" dirty="0" smtClean="0"/>
              <a:t>在同时服用背</a:t>
            </a:r>
            <a:r>
              <a:rPr lang="zh-CN" altLang="en-US" sz="2200" dirty="0"/>
              <a:t>痛药物</a:t>
            </a:r>
            <a:r>
              <a:rPr lang="zh-CN" altLang="en-US" sz="2200" dirty="0" smtClean="0"/>
              <a:t>和其丈夫</a:t>
            </a:r>
            <a:r>
              <a:rPr lang="zh-CN" altLang="en-US" sz="2200" dirty="0"/>
              <a:t>治疗慢性肾功能衰竭的</a:t>
            </a:r>
            <a:r>
              <a:rPr lang="zh-CN" altLang="en-US" sz="2200" dirty="0" smtClean="0"/>
              <a:t>药物后</a:t>
            </a:r>
            <a:r>
              <a:rPr lang="zh-CN" altLang="en-US" sz="2200" dirty="0"/>
              <a:t>检测出阳性</a:t>
            </a:r>
            <a:r>
              <a:rPr lang="zh-CN" altLang="en-US" sz="2200" dirty="0" smtClean="0"/>
              <a:t>。</a:t>
            </a:r>
            <a:endParaRPr lang="zh-CN" altLang="en-US" sz="22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609600" y="1528639"/>
            <a:ext cx="10686585" cy="4525215"/>
          </a:xfrm>
        </p:spPr>
        <p:txBody>
          <a:bodyPr/>
          <a:lstStyle/>
          <a:p>
            <a:pPr>
              <a:lnSpc>
                <a:spcPct val="150000"/>
              </a:lnSpc>
            </a:pPr>
            <a:r>
              <a:rPr lang="zh-CN" altLang="en-US" sz="2200" dirty="0"/>
              <a:t>根据</a:t>
            </a:r>
            <a:r>
              <a:rPr lang="en-US" altLang="zh-CN" sz="2200" dirty="0"/>
              <a:t>AIU</a:t>
            </a:r>
            <a:r>
              <a:rPr lang="zh-CN" altLang="en-US" sz="2200" dirty="0"/>
              <a:t>的要求，她提供了医学文件来支持她声称其患有此病的说法。但是</a:t>
            </a:r>
            <a:r>
              <a:rPr lang="en-US" altLang="zh-CN" sz="2200" dirty="0"/>
              <a:t>AIU</a:t>
            </a:r>
            <a:r>
              <a:rPr lang="zh-CN" altLang="en-US" sz="2200" dirty="0"/>
              <a:t>和俄罗斯反兴奋剂机构调查后（</a:t>
            </a:r>
            <a:r>
              <a:rPr lang="en-US" altLang="zh-CN" sz="2200" dirty="0"/>
              <a:t>RUSADA</a:t>
            </a:r>
            <a:r>
              <a:rPr lang="zh-CN" altLang="en-US" sz="2200" dirty="0"/>
              <a:t>）发现这些文件实际上是伪造的</a:t>
            </a:r>
            <a:r>
              <a:rPr lang="zh-CN" altLang="en-US" sz="2200" dirty="0" smtClean="0"/>
              <a:t>。</a:t>
            </a:r>
            <a:endParaRPr lang="en-US" altLang="zh-CN" sz="2200" dirty="0" smtClean="0"/>
          </a:p>
          <a:p>
            <a:pPr>
              <a:lnSpc>
                <a:spcPct val="150000"/>
              </a:lnSpc>
            </a:pPr>
            <a:r>
              <a:rPr lang="en-US" altLang="zh-CN" sz="2200" dirty="0" smtClean="0"/>
              <a:t>AIU</a:t>
            </a:r>
            <a:r>
              <a:rPr lang="zh-CN" altLang="en-US" sz="2200" dirty="0"/>
              <a:t>称</a:t>
            </a:r>
            <a:r>
              <a:rPr lang="zh-CN" altLang="en-US" sz="2200" dirty="0" smtClean="0"/>
              <a:t>，相关诊所告知</a:t>
            </a:r>
            <a:r>
              <a:rPr lang="en-US" altLang="zh-CN" sz="2200" dirty="0" smtClean="0"/>
              <a:t>RUSADA</a:t>
            </a:r>
            <a:r>
              <a:rPr lang="zh-CN" altLang="en-US" sz="2200" dirty="0" smtClean="0"/>
              <a:t>，</a:t>
            </a:r>
            <a:r>
              <a:rPr lang="zh-CN" altLang="en-US" sz="2200" dirty="0"/>
              <a:t>它“</a:t>
            </a:r>
            <a:r>
              <a:rPr lang="zh-CN" altLang="en-US" sz="2200" dirty="0" smtClean="0"/>
              <a:t>没有</a:t>
            </a:r>
            <a:r>
              <a:rPr lang="zh-CN" altLang="en-US" sz="2200" dirty="0"/>
              <a:t>出具</a:t>
            </a:r>
            <a:r>
              <a:rPr lang="zh-CN" altLang="en-US" sz="2200" dirty="0" smtClean="0"/>
              <a:t>运动员</a:t>
            </a:r>
            <a:r>
              <a:rPr lang="zh-CN" altLang="en-US" sz="2200" dirty="0"/>
              <a:t>提供的文件”</a:t>
            </a:r>
            <a:r>
              <a:rPr lang="zh-CN" altLang="en-US" sz="2200" dirty="0" smtClean="0"/>
              <a:t>。该</a:t>
            </a:r>
            <a:r>
              <a:rPr lang="zh-CN" altLang="en-US" sz="2200" dirty="0"/>
              <a:t>诊所</a:t>
            </a:r>
            <a:r>
              <a:rPr lang="zh-CN" altLang="en-US" sz="2200" dirty="0" smtClean="0"/>
              <a:t>的</a:t>
            </a:r>
            <a:r>
              <a:rPr lang="zh-CN" altLang="en-US" sz="2200" dirty="0"/>
              <a:t>负责人</a:t>
            </a:r>
            <a:r>
              <a:rPr lang="zh-CN" altLang="en-US" sz="2200" dirty="0" smtClean="0"/>
              <a:t>随后</a:t>
            </a:r>
            <a:r>
              <a:rPr lang="zh-CN" altLang="en-US" sz="2200" dirty="0"/>
              <a:t>以书面形式</a:t>
            </a:r>
            <a:r>
              <a:rPr lang="zh-CN" altLang="en-US" sz="2200" dirty="0" smtClean="0"/>
              <a:t>向</a:t>
            </a:r>
            <a:r>
              <a:rPr lang="en-US" altLang="zh-CN" sz="2200" dirty="0" smtClean="0"/>
              <a:t>RUSADA</a:t>
            </a:r>
            <a:r>
              <a:rPr lang="zh-CN" altLang="en-US" sz="2200" dirty="0" smtClean="0"/>
              <a:t>确认</a:t>
            </a:r>
            <a:r>
              <a:rPr lang="zh-CN" altLang="en-US" sz="2200" dirty="0"/>
              <a:t>，这些记录是伪造的</a:t>
            </a:r>
            <a:r>
              <a:rPr lang="zh-CN" altLang="en-US" sz="2200" dirty="0" smtClean="0"/>
              <a:t>。</a:t>
            </a:r>
            <a:r>
              <a:rPr lang="en-US" altLang="zh-CN" sz="2200" dirty="0" smtClean="0"/>
              <a:t>AIU</a:t>
            </a:r>
            <a:r>
              <a:rPr lang="zh-CN" altLang="en-US" sz="2200" dirty="0"/>
              <a:t>的声明</a:t>
            </a:r>
            <a:r>
              <a:rPr lang="zh-CN" altLang="en-US" sz="2200" dirty="0" smtClean="0"/>
              <a:t>证实</a:t>
            </a:r>
            <a:r>
              <a:rPr lang="en-US" altLang="zh-CN" sz="2200" dirty="0" err="1"/>
              <a:t>Savina</a:t>
            </a:r>
            <a:r>
              <a:rPr lang="zh-CN" altLang="en-US" sz="2200" dirty="0" smtClean="0"/>
              <a:t>犯</a:t>
            </a:r>
            <a:r>
              <a:rPr lang="zh-CN" altLang="en-US" sz="2200" dirty="0"/>
              <a:t>有两项违反反兴奋剂规定的罪行，并将</a:t>
            </a:r>
            <a:r>
              <a:rPr lang="zh-CN" altLang="en-US" sz="2200" dirty="0" smtClean="0"/>
              <a:t>被</a:t>
            </a:r>
            <a:r>
              <a:rPr lang="zh-CN" altLang="en-US" sz="2200" dirty="0"/>
              <a:t>停赛</a:t>
            </a:r>
            <a:r>
              <a:rPr lang="en-US" altLang="zh-CN" sz="2200" dirty="0" smtClean="0"/>
              <a:t>12</a:t>
            </a:r>
            <a:r>
              <a:rPr lang="zh-CN" altLang="en-US" sz="2200" dirty="0"/>
              <a:t>年，这一决定实际上结束了她的职业生涯</a:t>
            </a:r>
            <a:r>
              <a:rPr lang="zh-CN" altLang="en-US" sz="2200" dirty="0" smtClean="0"/>
              <a:t>。她</a:t>
            </a:r>
            <a:r>
              <a:rPr lang="zh-CN" altLang="en-US" sz="2200" dirty="0"/>
              <a:t>的教练和丈夫被裁定</a:t>
            </a:r>
            <a:r>
              <a:rPr lang="zh-CN" altLang="en-US" sz="2200" dirty="0" smtClean="0"/>
              <a:t>是伪造记录的</a:t>
            </a:r>
            <a:r>
              <a:rPr lang="zh-CN" altLang="en-US" sz="2200" dirty="0"/>
              <a:t>同谋，并</a:t>
            </a:r>
            <a:r>
              <a:rPr lang="zh-CN" altLang="en-US" sz="2200" dirty="0" smtClean="0"/>
              <a:t>被</a:t>
            </a:r>
            <a:r>
              <a:rPr lang="zh-CN" altLang="en-US" sz="2200" dirty="0"/>
              <a:t>作出</a:t>
            </a:r>
            <a:r>
              <a:rPr lang="zh-CN" altLang="en-US" sz="2200" dirty="0" smtClean="0"/>
              <a:t>四年</a:t>
            </a:r>
            <a:r>
              <a:rPr lang="zh-CN" altLang="en-US" sz="2200" dirty="0"/>
              <a:t>禁赛处罚</a:t>
            </a:r>
            <a:r>
              <a:rPr lang="zh-CN" altLang="en-US" sz="2200" dirty="0" smtClean="0"/>
              <a:t>。</a:t>
            </a:r>
            <a:endParaRPr lang="zh-CN" altLang="en-US" sz="2200" dirty="0"/>
          </a:p>
          <a:p>
            <a:endParaRPr lang="zh-CN" altLang="en-US" sz="20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r>
              <a:rPr lang="zh-CN" altLang="en-US" sz="2400" dirty="0" smtClean="0">
                <a:solidFill>
                  <a:schemeClr val="tx1"/>
                </a:solidFill>
              </a:rPr>
              <a:t>国际田联撤销了俄罗斯短跑运动员作为中立运动员的参赛资格</a:t>
            </a:r>
            <a:endParaRPr lang="en-US" altLang="zh-CN" sz="2400" dirty="0" smtClean="0">
              <a:solidFill>
                <a:schemeClr val="tx1"/>
              </a:solidFill>
            </a:endParaRPr>
          </a:p>
          <a:p>
            <a:r>
              <a:rPr lang="en-US" altLang="zh-CN" sz="1400" dirty="0">
                <a:hlinkClick r:id="rId2"/>
              </a:rPr>
              <a:t>https://</a:t>
            </a:r>
            <a:r>
              <a:rPr lang="en-US" altLang="zh-CN" sz="1400" dirty="0" smtClean="0">
                <a:hlinkClick r:id="rId2"/>
              </a:rPr>
              <a:t>www.insidethegames.biz/articles/1078989/iaaf-revoke-neutral-status-of-russian-sprinter-after-failed-drugs-test</a:t>
            </a:r>
            <a:endParaRPr lang="en-US" altLang="zh-CN" sz="1400" dirty="0" smtClean="0"/>
          </a:p>
          <a:p>
            <a:pPr>
              <a:lnSpc>
                <a:spcPct val="150000"/>
              </a:lnSpc>
            </a:pPr>
            <a:r>
              <a:rPr lang="zh-CN" altLang="en-US" sz="2000" dirty="0"/>
              <a:t>俄罗斯短跑</a:t>
            </a:r>
            <a:r>
              <a:rPr lang="zh-CN" altLang="en-US" sz="2000" dirty="0" smtClean="0"/>
              <a:t>选手</a:t>
            </a:r>
            <a:r>
              <a:rPr lang="en-US" altLang="zh-CN" sz="2000" dirty="0"/>
              <a:t>I</a:t>
            </a:r>
            <a:r>
              <a:rPr lang="en-US" altLang="zh-CN" sz="2000" dirty="0" smtClean="0"/>
              <a:t>gor </a:t>
            </a:r>
            <a:r>
              <a:rPr lang="en-US" altLang="zh-CN" sz="2000" dirty="0" err="1" smtClean="0"/>
              <a:t>Obraztsov</a:t>
            </a:r>
            <a:r>
              <a:rPr lang="zh-CN" altLang="en-US" sz="2000" dirty="0" smtClean="0"/>
              <a:t>在</a:t>
            </a:r>
            <a:r>
              <a:rPr lang="zh-CN" altLang="en-US" sz="2000" dirty="0"/>
              <a:t>一</a:t>
            </a:r>
            <a:r>
              <a:rPr lang="zh-CN" altLang="en-US" sz="2000" dirty="0" smtClean="0"/>
              <a:t>次</a:t>
            </a:r>
            <a:r>
              <a:rPr lang="zh-CN" altLang="en-US" sz="2000" dirty="0"/>
              <a:t>赛外</a:t>
            </a:r>
            <a:r>
              <a:rPr lang="zh-CN" altLang="en-US" sz="2000" dirty="0" smtClean="0"/>
              <a:t>测试中被检测出服用兴奋剂，</a:t>
            </a:r>
            <a:r>
              <a:rPr lang="en-US" altLang="zh-CN" sz="2000" dirty="0" smtClean="0"/>
              <a:t>IAAF</a:t>
            </a:r>
            <a:r>
              <a:rPr lang="zh-CN" altLang="en-US" sz="2000" dirty="0" smtClean="0"/>
              <a:t>取消</a:t>
            </a:r>
            <a:r>
              <a:rPr lang="zh-CN" altLang="en-US" sz="2000" dirty="0"/>
              <a:t>了他作为中立运动员的资格</a:t>
            </a:r>
            <a:r>
              <a:rPr lang="zh-CN" altLang="en-US" sz="2000" dirty="0" smtClean="0"/>
              <a:t>。</a:t>
            </a:r>
            <a:endParaRPr lang="en-US" altLang="zh-CN" sz="2000" dirty="0" smtClean="0"/>
          </a:p>
          <a:p>
            <a:pPr>
              <a:lnSpc>
                <a:spcPct val="150000"/>
              </a:lnSpc>
            </a:pPr>
            <a:r>
              <a:rPr lang="en-US" altLang="zh-CN" sz="2000" dirty="0" err="1" smtClean="0"/>
              <a:t>Obraztsov</a:t>
            </a:r>
            <a:r>
              <a:rPr lang="zh-CN" altLang="en-US" sz="2000" dirty="0" smtClean="0"/>
              <a:t>于</a:t>
            </a:r>
            <a:r>
              <a:rPr lang="en-US" altLang="zh-CN" sz="2000" dirty="0" smtClean="0"/>
              <a:t>2019</a:t>
            </a:r>
            <a:r>
              <a:rPr lang="zh-CN" altLang="en-US" sz="2000" dirty="0" smtClean="0"/>
              <a:t>年</a:t>
            </a:r>
            <a:r>
              <a:rPr lang="en-US" altLang="zh-CN" sz="2000" dirty="0" smtClean="0"/>
              <a:t>4</a:t>
            </a:r>
            <a:r>
              <a:rPr lang="zh-CN" altLang="en-US" sz="2000" dirty="0"/>
              <a:t>月</a:t>
            </a:r>
            <a:r>
              <a:rPr lang="en-US" altLang="zh-CN" sz="2000" dirty="0"/>
              <a:t>9</a:t>
            </a:r>
            <a:r>
              <a:rPr lang="zh-CN" altLang="en-US" sz="2000" dirty="0"/>
              <a:t>日检测出</a:t>
            </a:r>
            <a:r>
              <a:rPr lang="zh-CN" altLang="en-US" sz="2000" dirty="0" smtClean="0"/>
              <a:t>阳性结果后，</a:t>
            </a:r>
            <a:r>
              <a:rPr lang="zh-CN" altLang="en-US" sz="2000" dirty="0"/>
              <a:t>体育诚信</a:t>
            </a:r>
            <a:r>
              <a:rPr lang="zh-CN" altLang="en-US" sz="2000" dirty="0" smtClean="0"/>
              <a:t>部门（</a:t>
            </a:r>
            <a:r>
              <a:rPr lang="en-US" altLang="zh-CN" sz="2000" dirty="0" smtClean="0"/>
              <a:t>AIU</a:t>
            </a:r>
            <a:r>
              <a:rPr lang="zh-CN" altLang="en-US" sz="2000" dirty="0" smtClean="0"/>
              <a:t>）决定对其</a:t>
            </a:r>
            <a:r>
              <a:rPr lang="zh-CN" altLang="en-US" sz="2000" dirty="0"/>
              <a:t>临时</a:t>
            </a:r>
            <a:r>
              <a:rPr lang="zh-CN" altLang="en-US" sz="2000" dirty="0" smtClean="0"/>
              <a:t>停赛。这一决定将会使得</a:t>
            </a:r>
            <a:r>
              <a:rPr lang="en-US" altLang="zh-CN" sz="2000" dirty="0" smtClean="0"/>
              <a:t>IAAF</a:t>
            </a:r>
            <a:r>
              <a:rPr lang="zh-CN" altLang="en-US" sz="2000" dirty="0" smtClean="0"/>
              <a:t>批准</a:t>
            </a:r>
            <a:r>
              <a:rPr lang="zh-CN" altLang="en-US" sz="2000" dirty="0"/>
              <a:t>作为中立选手参赛的俄罗斯人数量</a:t>
            </a:r>
            <a:r>
              <a:rPr lang="zh-CN" altLang="en-US" sz="2000" dirty="0" smtClean="0"/>
              <a:t>降低至</a:t>
            </a:r>
            <a:r>
              <a:rPr lang="en-US" altLang="zh-CN" sz="2000" dirty="0" smtClean="0"/>
              <a:t>67</a:t>
            </a:r>
            <a:r>
              <a:rPr lang="zh-CN" altLang="en-US" sz="2000" dirty="0"/>
              <a:t>人</a:t>
            </a:r>
            <a:r>
              <a:rPr lang="zh-CN" altLang="en-US" sz="2000" dirty="0" smtClean="0"/>
              <a:t>。</a:t>
            </a:r>
            <a:endParaRPr lang="en-US" altLang="zh-CN" sz="2000" dirty="0" smtClean="0"/>
          </a:p>
          <a:p>
            <a:pPr>
              <a:lnSpc>
                <a:spcPct val="150000"/>
              </a:lnSpc>
            </a:pPr>
            <a:r>
              <a:rPr lang="zh-CN" altLang="en-US" sz="2000" dirty="0" smtClean="0"/>
              <a:t>自</a:t>
            </a:r>
            <a:r>
              <a:rPr lang="en-US" altLang="zh-CN" sz="2000" dirty="0"/>
              <a:t>2015</a:t>
            </a:r>
            <a:r>
              <a:rPr lang="zh-CN" altLang="en-US" sz="2000" dirty="0"/>
              <a:t>年</a:t>
            </a:r>
            <a:r>
              <a:rPr lang="en-US" altLang="zh-CN" sz="2000" dirty="0"/>
              <a:t>11</a:t>
            </a:r>
            <a:r>
              <a:rPr lang="zh-CN" altLang="en-US" sz="2000" dirty="0" smtClean="0"/>
              <a:t>月</a:t>
            </a:r>
            <a:r>
              <a:rPr lang="en-US" altLang="zh-CN" sz="2000" dirty="0" smtClean="0"/>
              <a:t>WADA</a:t>
            </a:r>
            <a:r>
              <a:rPr lang="zh-CN" altLang="en-US" sz="2000" dirty="0" smtClean="0"/>
              <a:t>通过</a:t>
            </a:r>
            <a:r>
              <a:rPr lang="zh-CN" altLang="en-US" sz="2000" dirty="0"/>
              <a:t>国家资助的一个独立委员会发现证据后，俄罗斯田径联合会被国际田联</a:t>
            </a:r>
            <a:r>
              <a:rPr lang="zh-CN" altLang="en-US" sz="2000" dirty="0" smtClean="0"/>
              <a:t>暂停</a:t>
            </a:r>
            <a:r>
              <a:rPr lang="zh-CN" altLang="en-US" sz="2000" dirty="0"/>
              <a:t>行使职能</a:t>
            </a:r>
            <a:r>
              <a:rPr lang="zh-CN" altLang="en-US" sz="2000" dirty="0" smtClean="0"/>
              <a:t>。</a:t>
            </a:r>
            <a:endParaRPr lang="en-US" altLang="zh-CN" sz="2000" dirty="0" smtClean="0"/>
          </a:p>
          <a:p>
            <a:pPr>
              <a:lnSpc>
                <a:spcPct val="150000"/>
              </a:lnSpc>
            </a:pPr>
            <a:r>
              <a:rPr lang="zh-CN" altLang="en-US" sz="2000" dirty="0" smtClean="0"/>
              <a:t>在</a:t>
            </a:r>
            <a:r>
              <a:rPr lang="zh-CN" altLang="en-US" sz="2000" dirty="0"/>
              <a:t>最初的停赛之后，俄罗斯运动员错过</a:t>
            </a:r>
            <a:r>
              <a:rPr lang="zh-CN" altLang="en-US" sz="2000" dirty="0" smtClean="0"/>
              <a:t>了</a:t>
            </a:r>
            <a:r>
              <a:rPr lang="en-US" altLang="zh-CN" sz="2000" dirty="0" smtClean="0"/>
              <a:t>2016</a:t>
            </a:r>
            <a:r>
              <a:rPr lang="zh-CN" altLang="en-US" sz="2000" dirty="0" smtClean="0"/>
              <a:t>年里约热内卢奥运会</a:t>
            </a:r>
            <a:r>
              <a:rPr lang="zh-CN" altLang="en-US" sz="2000" dirty="0"/>
              <a:t>的比赛</a:t>
            </a:r>
            <a:r>
              <a:rPr lang="zh-CN" altLang="en-US" sz="2000" dirty="0" smtClean="0"/>
              <a:t>。从</a:t>
            </a:r>
            <a:r>
              <a:rPr lang="zh-CN" altLang="en-US" sz="2000" dirty="0"/>
              <a:t>那时起，符合一套严格标准的俄罗斯运动员目前被允许作为“授权中立运动员”参加比赛</a:t>
            </a:r>
            <a:r>
              <a:rPr lang="zh-CN" altLang="en-US" sz="2000" dirty="0" smtClean="0"/>
              <a:t>。他们</a:t>
            </a:r>
            <a:r>
              <a:rPr lang="zh-CN" altLang="en-US" sz="2000" dirty="0"/>
              <a:t>必须证明他们是清白的</a:t>
            </a:r>
            <a:r>
              <a:rPr lang="zh-CN" altLang="en-US" sz="2000" dirty="0" smtClean="0"/>
              <a:t>，并要出示</a:t>
            </a:r>
            <a:r>
              <a:rPr lang="zh-CN" altLang="en-US" sz="2000" dirty="0"/>
              <a:t>他们的</a:t>
            </a:r>
            <a:r>
              <a:rPr lang="zh-CN" altLang="en-US" sz="2000" dirty="0" smtClean="0"/>
              <a:t>药物</a:t>
            </a:r>
            <a:r>
              <a:rPr lang="zh-CN" altLang="en-US" sz="2000" dirty="0"/>
              <a:t>检查</a:t>
            </a:r>
            <a:r>
              <a:rPr lang="zh-CN" altLang="en-US" sz="2000" dirty="0" smtClean="0"/>
              <a:t>历史</a:t>
            </a:r>
            <a:r>
              <a:rPr lang="zh-CN" altLang="en-US" sz="2000" dirty="0"/>
              <a:t>的证据</a:t>
            </a:r>
            <a:r>
              <a:rPr lang="zh-CN" altLang="en-US" sz="2000" dirty="0" smtClean="0"/>
              <a:t>。</a:t>
            </a:r>
            <a:endParaRPr lang="en-US" altLang="zh-CN" sz="2000" dirty="0" smtClean="0"/>
          </a:p>
          <a:p>
            <a:endParaRPr lang="zh-CN" altLang="en-US"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a:xfrm>
            <a:off x="609600" y="1166193"/>
            <a:ext cx="11255298" cy="4525215"/>
          </a:xfrm>
        </p:spPr>
        <p:txBody>
          <a:bodyPr/>
          <a:lstStyle/>
          <a:p>
            <a:pPr>
              <a:lnSpc>
                <a:spcPct val="110000"/>
              </a:lnSpc>
            </a:pPr>
            <a:r>
              <a:rPr lang="zh-CN" altLang="en-US" sz="2400" dirty="0">
                <a:sym typeface="+mn-ea"/>
              </a:rPr>
              <a:t>世界反</a:t>
            </a:r>
            <a:r>
              <a:rPr lang="zh-CN" altLang="en-US" sz="2400" dirty="0" smtClean="0">
                <a:sym typeface="+mn-ea"/>
              </a:rPr>
              <a:t>兴奋剂</a:t>
            </a:r>
            <a:r>
              <a:rPr lang="zh-CN" altLang="en-US" sz="2400" dirty="0">
                <a:sym typeface="+mn-ea"/>
              </a:rPr>
              <a:t>机构</a:t>
            </a:r>
            <a:r>
              <a:rPr lang="zh-CN" altLang="en-US" sz="2400" dirty="0" smtClean="0">
                <a:sym typeface="+mn-ea"/>
              </a:rPr>
              <a:t>发布</a:t>
            </a:r>
            <a:r>
              <a:rPr lang="zh-CN" altLang="en-US" sz="2400" dirty="0">
                <a:sym typeface="+mn-ea"/>
              </a:rPr>
              <a:t>关于肉类污染的“利益相关者通知”</a:t>
            </a:r>
            <a:endParaRPr lang="zh-CN" altLang="en-US" dirty="0"/>
          </a:p>
          <a:p>
            <a:pPr>
              <a:lnSpc>
                <a:spcPct val="110000"/>
              </a:lnSpc>
            </a:pPr>
            <a:r>
              <a:rPr lang="zh-CN" altLang="en-US" sz="2000" u="sng" dirty="0">
                <a:solidFill>
                  <a:schemeClr val="accent1">
                    <a:lumMod val="50000"/>
                  </a:schemeClr>
                </a:solidFill>
                <a:sym typeface="+mn-ea"/>
              </a:rPr>
              <a:t>https://www.wada-ama.org/en/media/news/2019-05/wada-publishes-stakeholder-notice-regarding-meat-contamination</a:t>
            </a:r>
          </a:p>
          <a:p>
            <a:pPr>
              <a:lnSpc>
                <a:spcPct val="120000"/>
              </a:lnSpc>
              <a:spcBef>
                <a:spcPts val="600"/>
              </a:spcBef>
            </a:pPr>
            <a:r>
              <a:rPr lang="zh-CN" altLang="en-US" sz="2200" dirty="0"/>
              <a:t>2019年5月16日，世界反兴奋剂机构(WADA)理事会决定修改“世界反兴奋剂法”第7.4</a:t>
            </a:r>
            <a:r>
              <a:rPr lang="zh-CN" altLang="en-US" sz="2200" dirty="0" smtClean="0"/>
              <a:t>条</a:t>
            </a:r>
            <a:r>
              <a:rPr lang="en-US" altLang="zh-CN" sz="2200" dirty="0" smtClean="0"/>
              <a:t>——</a:t>
            </a:r>
            <a:r>
              <a:rPr lang="zh-CN" altLang="en-US" sz="2200" dirty="0" smtClean="0"/>
              <a:t>允许</a:t>
            </a:r>
            <a:r>
              <a:rPr lang="zh-CN" altLang="en-US" sz="2200" dirty="0"/>
              <a:t>WADA认证的实验室报告禁用物质克伦特罗的非</a:t>
            </a:r>
            <a:r>
              <a:rPr lang="zh-CN" altLang="en-US" sz="2200" dirty="0" smtClean="0"/>
              <a:t>典型</a:t>
            </a:r>
            <a:r>
              <a:rPr lang="zh-CN" altLang="en-US" sz="2200" dirty="0"/>
              <a:t>结果</a:t>
            </a:r>
            <a:r>
              <a:rPr lang="zh-CN" altLang="en-US" sz="2200" dirty="0" smtClean="0"/>
              <a:t>(</a:t>
            </a:r>
            <a:r>
              <a:rPr lang="zh-CN" altLang="en-US" sz="2200" dirty="0"/>
              <a:t>ATFs)。</a:t>
            </a:r>
          </a:p>
          <a:p>
            <a:pPr>
              <a:lnSpc>
                <a:spcPct val="120000"/>
              </a:lnSpc>
              <a:spcBef>
                <a:spcPts val="600"/>
              </a:spcBef>
            </a:pPr>
            <a:r>
              <a:rPr lang="zh-CN" altLang="en-US" sz="2200" dirty="0" smtClean="0"/>
              <a:t>根据</a:t>
            </a:r>
            <a:r>
              <a:rPr lang="en-US" altLang="zh-CN" sz="2200" dirty="0" smtClean="0"/>
              <a:t>《</a:t>
            </a:r>
            <a:r>
              <a:rPr lang="zh-CN" altLang="en-US" sz="2200" dirty="0" smtClean="0"/>
              <a:t>世界反兴奋剂条例</a:t>
            </a:r>
            <a:r>
              <a:rPr lang="en-US" altLang="zh-CN" sz="2200" dirty="0" smtClean="0"/>
              <a:t>》</a:t>
            </a:r>
            <a:r>
              <a:rPr lang="zh-CN" altLang="en-US" sz="2200" dirty="0" smtClean="0"/>
              <a:t>现行版本第7</a:t>
            </a:r>
            <a:r>
              <a:rPr lang="en-US" altLang="zh-CN" sz="2200" dirty="0" smtClean="0"/>
              <a:t>.4</a:t>
            </a:r>
            <a:r>
              <a:rPr lang="zh-CN" altLang="en-US" sz="2200" dirty="0" smtClean="0"/>
              <a:t>条规定，</a:t>
            </a:r>
            <a:r>
              <a:rPr lang="zh-CN" altLang="en-US" sz="2200" dirty="0"/>
              <a:t>实验室只能将对外源性违禁物质的分析测试结果作为不良分析结果报告，而不能报告为非典型结果(ATFs)，因为非典型结果(ATFs)不允许在出现潜在的肉类污染情况时进行调查——克伦特罗的情况就是如此。因此，如果严格遵守现行规则，若B样本结果证实了A样本的结果，或者运动员放弃了对B样本的分析，反兴奋剂组织(ADOs)必须维持对</a:t>
            </a:r>
            <a:r>
              <a:rPr lang="zh-CN" altLang="en-US" sz="2200" dirty="0" smtClean="0"/>
              <a:t>运动员兴奋剂</a:t>
            </a:r>
            <a:r>
              <a:rPr lang="zh-CN" altLang="en-US" sz="2200" dirty="0"/>
              <a:t>违规</a:t>
            </a:r>
            <a:r>
              <a:rPr lang="zh-CN" altLang="en-US" sz="2200" dirty="0" smtClean="0"/>
              <a:t>的</a:t>
            </a:r>
            <a:r>
              <a:rPr lang="zh-CN" altLang="en-US" sz="2200" dirty="0"/>
              <a:t>判定。</a:t>
            </a:r>
          </a:p>
          <a:p>
            <a:pPr>
              <a:lnSpc>
                <a:spcPct val="120000"/>
              </a:lnSpc>
              <a:spcBef>
                <a:spcPts val="600"/>
              </a:spcBef>
            </a:pPr>
            <a:r>
              <a:rPr lang="zh-CN" altLang="en-US" sz="2200" dirty="0"/>
              <a:t>本</a:t>
            </a:r>
            <a:r>
              <a:rPr lang="zh-CN" altLang="en-US" sz="2200" dirty="0" smtClean="0"/>
              <a:t>次修改的</a:t>
            </a:r>
            <a:r>
              <a:rPr lang="zh-CN" altLang="en-US" sz="2200" dirty="0"/>
              <a:t>目的是，</a:t>
            </a:r>
            <a:r>
              <a:rPr lang="zh-CN" altLang="en-US" sz="2200" dirty="0" smtClean="0"/>
              <a:t>为ADOs遇到</a:t>
            </a:r>
            <a:r>
              <a:rPr lang="zh-CN" altLang="en-US" sz="2200" dirty="0"/>
              <a:t>实验室检测结果为因肉食品</a:t>
            </a:r>
            <a:r>
              <a:rPr lang="zh-CN" altLang="en-US" sz="2200" dirty="0" smtClean="0"/>
              <a:t>污染而出现非</a:t>
            </a:r>
            <a:r>
              <a:rPr lang="zh-CN" altLang="en-US" sz="2200" dirty="0"/>
              <a:t>典型结果(ATFs</a:t>
            </a:r>
            <a:r>
              <a:rPr lang="zh-CN" altLang="en-US" sz="2200" dirty="0" smtClean="0"/>
              <a:t>)时提供</a:t>
            </a:r>
            <a:r>
              <a:rPr lang="zh-CN" altLang="en-US" sz="2200" dirty="0"/>
              <a:t>开展调查</a:t>
            </a:r>
            <a:r>
              <a:rPr lang="zh-CN" altLang="en-US" sz="2200" dirty="0" smtClean="0"/>
              <a:t>的可能性</a:t>
            </a:r>
            <a:r>
              <a:rPr lang="zh-CN" altLang="en-US" sz="2200" dirty="0"/>
              <a:t>。</a:t>
            </a:r>
          </a:p>
          <a:p>
            <a:pPr>
              <a:lnSpc>
                <a:spcPct val="110000"/>
              </a:lnSpc>
            </a:pPr>
            <a:endParaRPr lang="zh-CN" alt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4" y="1294463"/>
            <a:ext cx="11131411" cy="4525215"/>
          </a:xfrm>
        </p:spPr>
        <p:txBody>
          <a:bodyPr/>
          <a:lstStyle/>
          <a:p>
            <a:r>
              <a:rPr lang="zh-CN" altLang="en-US" sz="2400" dirty="0" smtClean="0">
                <a:solidFill>
                  <a:schemeClr val="tx1"/>
                </a:solidFill>
              </a:rPr>
              <a:t>奥运会金牌得主</a:t>
            </a:r>
            <a:r>
              <a:rPr lang="lt-LT" altLang="zh-CN" sz="2400" dirty="0" smtClean="0"/>
              <a:t>Meilutytė</a:t>
            </a:r>
            <a:r>
              <a:rPr lang="zh-CN" altLang="en-US" sz="2400" dirty="0" smtClean="0"/>
              <a:t>在错过三次药物测试后可能面临禁赛</a:t>
            </a:r>
            <a:endParaRPr lang="en-US" altLang="zh-CN" sz="2400" dirty="0" smtClean="0"/>
          </a:p>
          <a:p>
            <a:r>
              <a:rPr lang="en-US" altLang="zh-CN" sz="2000" dirty="0">
                <a:hlinkClick r:id="rId2"/>
              </a:rPr>
              <a:t>https://</a:t>
            </a:r>
            <a:r>
              <a:rPr lang="en-US" altLang="zh-CN" sz="2000" dirty="0" smtClean="0">
                <a:hlinkClick r:id="rId2"/>
              </a:rPr>
              <a:t>www.insidethegames.biz/articles/1078954/olympic-gold-medallist-meilutyte-facing-ban-after-missing-three-drugs-tests</a:t>
            </a:r>
            <a:endParaRPr lang="en-US" altLang="zh-CN" sz="2000" dirty="0" smtClean="0"/>
          </a:p>
          <a:p>
            <a:pPr>
              <a:lnSpc>
                <a:spcPct val="150000"/>
              </a:lnSpc>
            </a:pPr>
            <a:r>
              <a:rPr lang="zh-CN" altLang="en-US" sz="2200" dirty="0"/>
              <a:t>奥运会</a:t>
            </a:r>
            <a:r>
              <a:rPr lang="en-US" altLang="zh-CN" sz="2200" dirty="0"/>
              <a:t>100</a:t>
            </a:r>
            <a:r>
              <a:rPr lang="zh-CN" altLang="en-US" sz="2200" dirty="0"/>
              <a:t>米蛙泳金牌</a:t>
            </a:r>
            <a:r>
              <a:rPr lang="zh-CN" altLang="en-US" sz="2200" dirty="0" smtClean="0"/>
              <a:t>得主</a:t>
            </a:r>
            <a:r>
              <a:rPr lang="lt-LT" altLang="zh-CN" sz="2200" dirty="0"/>
              <a:t>Rūta Meilutytė </a:t>
            </a:r>
            <a:r>
              <a:rPr lang="zh-CN" altLang="en-US" sz="2200" dirty="0" smtClean="0"/>
              <a:t>将</a:t>
            </a:r>
            <a:r>
              <a:rPr lang="zh-CN" altLang="en-US" sz="2200" dirty="0"/>
              <a:t>面临长达两年的停赛，在她</a:t>
            </a:r>
            <a:r>
              <a:rPr lang="en-US" altLang="zh-CN" sz="2200" dirty="0"/>
              <a:t>12</a:t>
            </a:r>
            <a:r>
              <a:rPr lang="zh-CN" altLang="en-US" sz="2200" dirty="0"/>
              <a:t>个月内错过三</a:t>
            </a:r>
            <a:r>
              <a:rPr lang="zh-CN" altLang="en-US" sz="2200" dirty="0" smtClean="0"/>
              <a:t>次兴奋剂检查后</a:t>
            </a:r>
            <a:r>
              <a:rPr lang="zh-CN" altLang="en-US" sz="2200" dirty="0"/>
              <a:t>，她</a:t>
            </a:r>
            <a:r>
              <a:rPr lang="zh-CN" altLang="en-US" sz="2200" dirty="0" smtClean="0"/>
              <a:t>可能不能参加东京</a:t>
            </a:r>
            <a:r>
              <a:rPr lang="en-US" altLang="zh-CN" sz="2200" dirty="0"/>
              <a:t>2020</a:t>
            </a:r>
            <a:r>
              <a:rPr lang="zh-CN" altLang="en-US" sz="2200" dirty="0" smtClean="0"/>
              <a:t>年奥运会。立陶宛游泳联合会</a:t>
            </a:r>
            <a:r>
              <a:rPr lang="zh-CN" altLang="en-US" sz="2200" dirty="0"/>
              <a:t>（</a:t>
            </a:r>
            <a:r>
              <a:rPr lang="en-US" altLang="zh-CN" sz="2200" dirty="0"/>
              <a:t>LSF</a:t>
            </a:r>
            <a:r>
              <a:rPr lang="zh-CN" altLang="en-US" sz="2200" dirty="0"/>
              <a:t>）确认已收到国际游泳联合会（</a:t>
            </a:r>
            <a:r>
              <a:rPr lang="en-US" altLang="zh-CN" sz="2200" dirty="0"/>
              <a:t>FINA</a:t>
            </a:r>
            <a:r>
              <a:rPr lang="zh-CN" altLang="en-US" sz="2200" dirty="0"/>
              <a:t>）</a:t>
            </a:r>
            <a:r>
              <a:rPr lang="zh-CN" altLang="en-US" sz="2200" dirty="0" smtClean="0"/>
              <a:t>关于</a:t>
            </a:r>
            <a:r>
              <a:rPr lang="lt-LT" altLang="zh-CN" sz="2200" dirty="0"/>
              <a:t>Meilutytė</a:t>
            </a:r>
            <a:r>
              <a:rPr lang="zh-CN" altLang="en-US" sz="2200" dirty="0" smtClean="0"/>
              <a:t>未能</a:t>
            </a:r>
            <a:r>
              <a:rPr lang="zh-CN" altLang="en-US" sz="2200" dirty="0"/>
              <a:t>参加三项</a:t>
            </a:r>
            <a:r>
              <a:rPr lang="zh-CN" altLang="en-US" sz="2200" dirty="0" smtClean="0"/>
              <a:t>兴奋剂</a:t>
            </a:r>
            <a:r>
              <a:rPr lang="zh-CN" altLang="en-US" sz="2200" dirty="0"/>
              <a:t>检查</a:t>
            </a:r>
            <a:r>
              <a:rPr lang="zh-CN" altLang="en-US" sz="2200" dirty="0" smtClean="0"/>
              <a:t>的</a:t>
            </a:r>
            <a:r>
              <a:rPr lang="zh-CN" altLang="en-US" sz="2200" dirty="0"/>
              <a:t>通知。</a:t>
            </a:r>
          </a:p>
          <a:p>
            <a:pPr>
              <a:lnSpc>
                <a:spcPct val="150000"/>
              </a:lnSpc>
            </a:pPr>
            <a:r>
              <a:rPr lang="en-US" altLang="zh-CN" sz="2200" dirty="0" smtClean="0"/>
              <a:t>LSF</a:t>
            </a:r>
            <a:r>
              <a:rPr lang="zh-CN" altLang="en-US" sz="2200" dirty="0" smtClean="0"/>
              <a:t>表示，</a:t>
            </a:r>
            <a:r>
              <a:rPr lang="lt-LT" altLang="zh-CN" sz="2200" dirty="0"/>
              <a:t> </a:t>
            </a:r>
            <a:r>
              <a:rPr lang="lt-LT" altLang="zh-CN" sz="2200" dirty="0" smtClean="0"/>
              <a:t>Meilutytė</a:t>
            </a:r>
            <a:r>
              <a:rPr lang="zh-CN" altLang="en-US" sz="2200" dirty="0" smtClean="0"/>
              <a:t>有义务接受兴奋剂检查。这位在</a:t>
            </a:r>
            <a:r>
              <a:rPr lang="en-US" altLang="zh-CN" sz="2200" dirty="0"/>
              <a:t>2012</a:t>
            </a:r>
            <a:r>
              <a:rPr lang="zh-CN" altLang="en-US" sz="2200" dirty="0"/>
              <a:t>年伦敦奥运会</a:t>
            </a:r>
            <a:r>
              <a:rPr lang="en-US" altLang="zh-CN" sz="2200" dirty="0"/>
              <a:t>100</a:t>
            </a:r>
            <a:r>
              <a:rPr lang="zh-CN" altLang="en-US" sz="2200" dirty="0"/>
              <a:t>米蛙泳比赛中</a:t>
            </a:r>
            <a:r>
              <a:rPr lang="zh-CN" altLang="en-US" sz="2200" dirty="0" smtClean="0"/>
              <a:t>赢得金牌的运动员，</a:t>
            </a:r>
            <a:r>
              <a:rPr lang="zh-CN" altLang="en-US" sz="2200" dirty="0"/>
              <a:t>并且是短程世界纪录保持者</a:t>
            </a:r>
            <a:r>
              <a:rPr lang="zh-CN" altLang="en-US" sz="2200" dirty="0" smtClean="0"/>
              <a:t>。根据</a:t>
            </a:r>
            <a:r>
              <a:rPr lang="zh-CN" altLang="en-US" sz="2200" dirty="0"/>
              <a:t>国家管理机构的数据</a:t>
            </a:r>
            <a:r>
              <a:rPr lang="zh-CN" altLang="en-US" sz="2200" dirty="0" smtClean="0"/>
              <a:t>，</a:t>
            </a:r>
            <a:r>
              <a:rPr lang="zh-CN" altLang="en-US" sz="2200" dirty="0"/>
              <a:t>兴奋剂</a:t>
            </a:r>
            <a:r>
              <a:rPr lang="zh-CN" altLang="en-US" sz="2200" dirty="0" smtClean="0"/>
              <a:t>检测人员尝试联系</a:t>
            </a:r>
            <a:r>
              <a:rPr lang="zh-CN" altLang="en-US" sz="2200" dirty="0"/>
              <a:t>过她</a:t>
            </a:r>
            <a:r>
              <a:rPr lang="zh-CN" altLang="en-US" sz="2200" dirty="0" smtClean="0"/>
              <a:t>三次，分别是</a:t>
            </a:r>
            <a:r>
              <a:rPr lang="en-US" altLang="zh-CN" sz="2200" dirty="0" smtClean="0"/>
              <a:t>——</a:t>
            </a:r>
            <a:r>
              <a:rPr lang="en-US" altLang="zh-CN" sz="2200" dirty="0"/>
              <a:t>2018</a:t>
            </a:r>
            <a:r>
              <a:rPr lang="zh-CN" altLang="en-US" sz="2200" dirty="0"/>
              <a:t>年</a:t>
            </a:r>
            <a:r>
              <a:rPr lang="en-US" altLang="zh-CN" sz="2200" dirty="0"/>
              <a:t>4</a:t>
            </a:r>
            <a:r>
              <a:rPr lang="zh-CN" altLang="en-US" sz="2200" dirty="0"/>
              <a:t>月</a:t>
            </a:r>
            <a:r>
              <a:rPr lang="en-US" altLang="zh-CN" sz="2200" dirty="0"/>
              <a:t>22</a:t>
            </a:r>
            <a:r>
              <a:rPr lang="zh-CN" altLang="en-US" sz="2200" dirty="0"/>
              <a:t>日、</a:t>
            </a:r>
            <a:r>
              <a:rPr lang="en-US" altLang="zh-CN" sz="2200" dirty="0"/>
              <a:t>8</a:t>
            </a:r>
            <a:r>
              <a:rPr lang="zh-CN" altLang="en-US" sz="2200" dirty="0"/>
              <a:t>月</a:t>
            </a:r>
            <a:r>
              <a:rPr lang="en-US" altLang="zh-CN" sz="2200" dirty="0"/>
              <a:t>19</a:t>
            </a:r>
            <a:r>
              <a:rPr lang="zh-CN" altLang="en-US" sz="2200" dirty="0"/>
              <a:t>日</a:t>
            </a:r>
            <a:r>
              <a:rPr lang="zh-CN" altLang="en-US" sz="2200" dirty="0" smtClean="0"/>
              <a:t>和</a:t>
            </a:r>
            <a:r>
              <a:rPr lang="en-US" altLang="zh-CN" sz="2200" dirty="0" smtClean="0"/>
              <a:t>2019</a:t>
            </a:r>
            <a:r>
              <a:rPr lang="zh-CN" altLang="en-US" sz="2200" dirty="0" smtClean="0"/>
              <a:t>年</a:t>
            </a:r>
            <a:r>
              <a:rPr lang="en-US" altLang="zh-CN" sz="2200" dirty="0" smtClean="0"/>
              <a:t>3</a:t>
            </a:r>
            <a:r>
              <a:rPr lang="zh-CN" altLang="en-US" sz="2200" dirty="0"/>
              <a:t>月</a:t>
            </a:r>
            <a:r>
              <a:rPr lang="en-US" altLang="zh-CN" sz="2200" dirty="0"/>
              <a:t>28</a:t>
            </a:r>
            <a:r>
              <a:rPr lang="zh-CN" altLang="en-US" sz="2200" dirty="0"/>
              <a:t>日</a:t>
            </a:r>
            <a:r>
              <a:rPr lang="en-US" altLang="zh-CN" sz="2200" dirty="0" smtClean="0"/>
              <a:t>——</a:t>
            </a:r>
            <a:r>
              <a:rPr lang="zh-CN" altLang="en-US" sz="2200" dirty="0" smtClean="0"/>
              <a:t>但是都无法按照她提供的</a:t>
            </a:r>
            <a:r>
              <a:rPr lang="zh-CN" altLang="en-US" sz="2200" dirty="0"/>
              <a:t>住址</a:t>
            </a:r>
            <a:r>
              <a:rPr lang="zh-CN" altLang="en-US" sz="2200" dirty="0" smtClean="0"/>
              <a:t>联系</a:t>
            </a:r>
            <a:r>
              <a:rPr lang="zh-CN" altLang="en-US" sz="2200" dirty="0"/>
              <a:t>到</a:t>
            </a:r>
            <a:r>
              <a:rPr lang="zh-CN" altLang="en-US" sz="2200" dirty="0" smtClean="0"/>
              <a:t>她。</a:t>
            </a:r>
            <a:endParaRPr lang="zh-CN" alt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pPr>
              <a:lnSpc>
                <a:spcPct val="150000"/>
              </a:lnSpc>
            </a:pPr>
            <a:r>
              <a:rPr lang="lt-LT" altLang="zh-CN" sz="2200" dirty="0" smtClean="0"/>
              <a:t>Meilutytė</a:t>
            </a:r>
            <a:r>
              <a:rPr lang="zh-CN" altLang="en-US" sz="2200" dirty="0" smtClean="0"/>
              <a:t>声称，未能</a:t>
            </a:r>
            <a:r>
              <a:rPr lang="zh-CN" altLang="en-US" sz="2200" dirty="0"/>
              <a:t>正确填写她的行踪信息是导致她</a:t>
            </a:r>
            <a:r>
              <a:rPr lang="zh-CN" altLang="en-US" sz="2200" dirty="0" smtClean="0"/>
              <a:t>错过兴奋剂检查的</a:t>
            </a:r>
            <a:r>
              <a:rPr lang="zh-CN" altLang="en-US" sz="2200" dirty="0"/>
              <a:t>原因</a:t>
            </a:r>
            <a:r>
              <a:rPr lang="zh-CN" altLang="en-US" sz="2200" dirty="0" smtClean="0"/>
              <a:t>。</a:t>
            </a:r>
            <a:r>
              <a:rPr lang="en-US" altLang="zh-CN" sz="2200" dirty="0" smtClean="0"/>
              <a:t>FINA</a:t>
            </a:r>
            <a:r>
              <a:rPr lang="zh-CN" altLang="en-US" sz="2200" dirty="0" smtClean="0"/>
              <a:t>给</a:t>
            </a:r>
            <a:r>
              <a:rPr lang="zh-CN" altLang="en-US" sz="2200" dirty="0"/>
              <a:t>了她</a:t>
            </a:r>
            <a:r>
              <a:rPr lang="en-US" altLang="zh-CN" sz="2200" dirty="0"/>
              <a:t>12</a:t>
            </a:r>
            <a:r>
              <a:rPr lang="zh-CN" altLang="en-US" sz="2200" dirty="0"/>
              <a:t>天时间</a:t>
            </a:r>
            <a:r>
              <a:rPr lang="zh-CN" altLang="en-US" sz="2200" dirty="0" smtClean="0"/>
              <a:t>来解释其错过</a:t>
            </a:r>
            <a:r>
              <a:rPr lang="zh-CN" altLang="en-US" sz="2200" dirty="0"/>
              <a:t>检查</a:t>
            </a:r>
            <a:r>
              <a:rPr lang="zh-CN" altLang="en-US" sz="2200" dirty="0" smtClean="0"/>
              <a:t>的原因。根据</a:t>
            </a:r>
            <a:r>
              <a:rPr lang="en-US" altLang="zh-CN" sz="2200" dirty="0"/>
              <a:t>《</a:t>
            </a:r>
            <a:r>
              <a:rPr lang="zh-CN" altLang="en-US" sz="2200" dirty="0"/>
              <a:t>世界反兴奋剂条例</a:t>
            </a:r>
            <a:r>
              <a:rPr lang="en-US" altLang="zh-CN" sz="2200" dirty="0"/>
              <a:t>》</a:t>
            </a:r>
            <a:r>
              <a:rPr lang="zh-CN" altLang="en-US" sz="2200" dirty="0"/>
              <a:t>，在</a:t>
            </a:r>
            <a:r>
              <a:rPr lang="en-US" altLang="zh-CN" sz="2200" dirty="0"/>
              <a:t>12</a:t>
            </a:r>
            <a:r>
              <a:rPr lang="zh-CN" altLang="en-US" sz="2200" dirty="0"/>
              <a:t>个</a:t>
            </a:r>
            <a:r>
              <a:rPr lang="zh-CN" altLang="en-US" sz="2200" dirty="0" smtClean="0"/>
              <a:t>月</a:t>
            </a:r>
            <a:r>
              <a:rPr lang="zh-CN" altLang="en-US" sz="2200" dirty="0"/>
              <a:t>错过</a:t>
            </a:r>
            <a:r>
              <a:rPr lang="zh-CN" altLang="en-US" sz="2200" dirty="0" smtClean="0"/>
              <a:t>三次测试</a:t>
            </a:r>
            <a:r>
              <a:rPr lang="zh-CN" altLang="en-US" sz="2200" dirty="0"/>
              <a:t>的运动员可以被禁赛两年，</a:t>
            </a:r>
            <a:r>
              <a:rPr lang="zh-CN" altLang="en-US" sz="2200" dirty="0" smtClean="0"/>
              <a:t>但</a:t>
            </a:r>
            <a:r>
              <a:rPr lang="zh-CN" altLang="en-US" sz="2200" dirty="0"/>
              <a:t>禁赛</a:t>
            </a:r>
            <a:r>
              <a:rPr lang="zh-CN" altLang="en-US" sz="2200" dirty="0" smtClean="0"/>
              <a:t>的</a:t>
            </a:r>
            <a:r>
              <a:rPr lang="zh-CN" altLang="en-US" sz="2200" dirty="0"/>
              <a:t>时间可以根据运动员的过错程度而缩短。</a:t>
            </a:r>
          </a:p>
          <a:p>
            <a:pPr>
              <a:lnSpc>
                <a:spcPct val="150000"/>
              </a:lnSpc>
            </a:pPr>
            <a:r>
              <a:rPr lang="zh-CN" altLang="en-US" sz="2200" dirty="0"/>
              <a:t>立陶宛共和国反兴奋剂机构</a:t>
            </a:r>
            <a:r>
              <a:rPr lang="zh-CN" altLang="en-US" sz="2200" dirty="0" smtClean="0"/>
              <a:t>主任</a:t>
            </a:r>
            <a:r>
              <a:rPr lang="en-US" altLang="zh-CN" sz="2200" dirty="0" smtClean="0"/>
              <a:t>Kristina </a:t>
            </a:r>
            <a:r>
              <a:rPr lang="en-US" altLang="zh-CN" sz="2200" dirty="0" err="1" smtClean="0"/>
              <a:t>Jagminene</a:t>
            </a:r>
            <a:r>
              <a:rPr lang="zh-CN" altLang="en-US" sz="2200" dirty="0" smtClean="0"/>
              <a:t>表示：“很</a:t>
            </a:r>
            <a:r>
              <a:rPr lang="zh-CN" altLang="en-US" sz="2200" dirty="0"/>
              <a:t>遗憾</a:t>
            </a:r>
            <a:r>
              <a:rPr lang="zh-CN" altLang="en-US" sz="2200" dirty="0" smtClean="0"/>
              <a:t>，在</a:t>
            </a:r>
            <a:r>
              <a:rPr lang="en-US" altLang="zh-CN" sz="2200" dirty="0" smtClean="0"/>
              <a:t>2012</a:t>
            </a:r>
            <a:r>
              <a:rPr lang="zh-CN" altLang="en-US" sz="2200" dirty="0"/>
              <a:t>年伦敦奥运会胜利后立陶宛的一个家喻户晓的</a:t>
            </a:r>
            <a:r>
              <a:rPr lang="zh-CN" altLang="en-US" sz="2200" dirty="0" smtClean="0"/>
              <a:t>名字</a:t>
            </a:r>
            <a:r>
              <a:rPr lang="en-US" altLang="zh-CN" sz="2200" dirty="0" smtClean="0"/>
              <a:t>Lithuania</a:t>
            </a:r>
            <a:r>
              <a:rPr lang="zh-CN" altLang="en-US" sz="2200" dirty="0" smtClean="0"/>
              <a:t>，可能将因为‘如此可耻的错误’而被</a:t>
            </a:r>
            <a:r>
              <a:rPr lang="zh-CN" altLang="en-US" sz="2200" dirty="0"/>
              <a:t>禁赛</a:t>
            </a:r>
            <a:r>
              <a:rPr lang="zh-CN" altLang="en-US" sz="2200" dirty="0" smtClean="0"/>
              <a:t>。” </a:t>
            </a:r>
            <a:r>
              <a:rPr lang="en-US" altLang="zh-CN" sz="2200" dirty="0" smtClean="0"/>
              <a:t>LSF</a:t>
            </a:r>
            <a:r>
              <a:rPr lang="zh-CN" altLang="en-US" sz="2200" dirty="0" smtClean="0"/>
              <a:t>主席</a:t>
            </a:r>
            <a:r>
              <a:rPr lang="en-US" altLang="zh-CN" sz="2200" dirty="0" err="1"/>
              <a:t>Emilis</a:t>
            </a:r>
            <a:r>
              <a:rPr lang="en-US" altLang="zh-CN" sz="2200" dirty="0"/>
              <a:t> </a:t>
            </a:r>
            <a:r>
              <a:rPr lang="en-US" altLang="zh-CN" sz="2200" dirty="0" err="1"/>
              <a:t>Vaitkaitis</a:t>
            </a:r>
            <a:r>
              <a:rPr lang="zh-CN" altLang="en-US" sz="2200" dirty="0" smtClean="0"/>
              <a:t>声称</a:t>
            </a:r>
            <a:r>
              <a:rPr lang="zh-CN" altLang="en-US" sz="2200" dirty="0"/>
              <a:t>这是该联盟可能收到的“最坏的消息”</a:t>
            </a:r>
            <a:r>
              <a:rPr lang="zh-CN" altLang="en-US" sz="2200" dirty="0" smtClean="0"/>
              <a:t>。 </a:t>
            </a:r>
            <a:r>
              <a:rPr lang="en-US" altLang="zh-CN" sz="2200" dirty="0" err="1" smtClean="0"/>
              <a:t>Vaitkaitis</a:t>
            </a:r>
            <a:r>
              <a:rPr lang="zh-CN" altLang="en-US" sz="2200" dirty="0"/>
              <a:t>说：“令人失望的是</a:t>
            </a:r>
            <a:r>
              <a:rPr lang="zh-CN" altLang="en-US" sz="2200" dirty="0" smtClean="0"/>
              <a:t>，</a:t>
            </a:r>
            <a:r>
              <a:rPr lang="zh-CN" altLang="en-US" sz="2200" dirty="0"/>
              <a:t>这是</a:t>
            </a:r>
            <a:r>
              <a:rPr lang="zh-CN" altLang="en-US" sz="2200" dirty="0" smtClean="0"/>
              <a:t>一位经过</a:t>
            </a:r>
            <a:r>
              <a:rPr lang="zh-CN" altLang="en-US" sz="2200" dirty="0"/>
              <a:t>无数</a:t>
            </a:r>
            <a:r>
              <a:rPr lang="zh-CN" altLang="en-US" sz="2200" dirty="0" smtClean="0"/>
              <a:t>次兴奋剂检查的</a:t>
            </a:r>
            <a:r>
              <a:rPr lang="zh-CN" altLang="en-US" sz="2200" dirty="0"/>
              <a:t>运动员</a:t>
            </a:r>
            <a:r>
              <a:rPr lang="zh-CN" altLang="en-US" sz="2200" dirty="0" smtClean="0"/>
              <a:t>，是一</a:t>
            </a:r>
            <a:r>
              <a:rPr lang="zh-CN" altLang="en-US" sz="2200" dirty="0"/>
              <a:t>个总是大声</a:t>
            </a:r>
            <a:r>
              <a:rPr lang="zh-CN" altLang="en-US" sz="2200" dirty="0" smtClean="0"/>
              <a:t>宣传纯洁体育的</a:t>
            </a:r>
            <a:r>
              <a:rPr lang="zh-CN" altLang="en-US" sz="2200" dirty="0"/>
              <a:t>运动员</a:t>
            </a:r>
            <a:r>
              <a:rPr lang="zh-CN" altLang="en-US" sz="2200" dirty="0" smtClean="0"/>
              <a:t>。”</a:t>
            </a:r>
            <a:endParaRPr lang="en-US" altLang="zh-CN" sz="2200" dirty="0" smtClean="0"/>
          </a:p>
          <a:p>
            <a:pPr>
              <a:lnSpc>
                <a:spcPct val="150000"/>
              </a:lnSpc>
            </a:pPr>
            <a:endParaRPr lang="zh-CN" altLang="en-US" sz="20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1309830" cy="4525215"/>
          </a:xfrm>
        </p:spPr>
        <p:txBody>
          <a:bodyPr/>
          <a:lstStyle/>
          <a:p>
            <a:r>
              <a:rPr lang="zh-CN" altLang="en-US" sz="2400" dirty="0" smtClean="0"/>
              <a:t>英国的</a:t>
            </a:r>
            <a:r>
              <a:rPr lang="en-US" altLang="zh-CN" sz="2400" dirty="0" smtClean="0"/>
              <a:t>Amanda Hudson</a:t>
            </a:r>
            <a:r>
              <a:rPr lang="zh-CN" altLang="en-US" sz="2400" dirty="0" smtClean="0"/>
              <a:t>被任命为</a:t>
            </a:r>
            <a:r>
              <a:rPr lang="en-US" altLang="zh-CN" sz="2400" dirty="0" smtClean="0"/>
              <a:t>WADA</a:t>
            </a:r>
            <a:r>
              <a:rPr lang="zh-CN" altLang="en-US" sz="2400" dirty="0" smtClean="0"/>
              <a:t>的教育主管</a:t>
            </a:r>
            <a:endParaRPr lang="en-US" altLang="zh-CN" sz="2400" dirty="0" smtClean="0"/>
          </a:p>
          <a:p>
            <a:r>
              <a:rPr lang="en-US" altLang="zh-CN" sz="1600" dirty="0">
                <a:hlinkClick r:id="rId2"/>
              </a:rPr>
              <a:t>https://</a:t>
            </a:r>
            <a:r>
              <a:rPr lang="en-US" altLang="zh-CN" sz="1600" dirty="0" smtClean="0">
                <a:hlinkClick r:id="rId2"/>
              </a:rPr>
              <a:t>www.insidethegames.biz/articles/1078733/ukads-hudson-appointed-director-of-education-at-world-anti-doping-agency</a:t>
            </a:r>
            <a:endParaRPr lang="zh-CN" altLang="en-US" sz="2000" dirty="0"/>
          </a:p>
          <a:p>
            <a:pPr>
              <a:lnSpc>
                <a:spcPct val="150000"/>
              </a:lnSpc>
            </a:pPr>
            <a:r>
              <a:rPr lang="en-US" altLang="zh-CN" sz="2000" dirty="0"/>
              <a:t>Amanda Hudson</a:t>
            </a:r>
            <a:r>
              <a:rPr lang="zh-CN" altLang="en-US" sz="2000" dirty="0"/>
              <a:t>加入</a:t>
            </a:r>
            <a:r>
              <a:rPr lang="zh-CN" altLang="en-US" sz="2000" dirty="0"/>
              <a:t>了英国反兴奋剂组织（</a:t>
            </a:r>
            <a:r>
              <a:rPr lang="en-US" altLang="zh-CN" sz="2000" dirty="0"/>
              <a:t>UKAD</a:t>
            </a:r>
            <a:r>
              <a:rPr lang="zh-CN" altLang="en-US" sz="2000" dirty="0"/>
              <a:t>）的全球</a:t>
            </a:r>
            <a:r>
              <a:rPr lang="zh-CN" altLang="en-US" sz="2000" dirty="0"/>
              <a:t>反兴奋剂</a:t>
            </a:r>
            <a:r>
              <a:rPr lang="zh-CN" altLang="en-US" sz="2000" dirty="0"/>
              <a:t>监督</a:t>
            </a:r>
            <a:r>
              <a:rPr lang="zh-CN" altLang="en-US" sz="2000" dirty="0"/>
              <a:t>部门</a:t>
            </a:r>
            <a:r>
              <a:rPr lang="zh-CN" altLang="en-US" sz="2000" dirty="0"/>
              <a:t>，担任该</a:t>
            </a:r>
            <a:r>
              <a:rPr lang="zh-CN" altLang="en-US" sz="2000" dirty="0"/>
              <a:t>组织的教育和运动员支持</a:t>
            </a:r>
            <a:r>
              <a:rPr lang="zh-CN" altLang="en-US" sz="2000" dirty="0"/>
              <a:t>主管职位。 </a:t>
            </a:r>
            <a:r>
              <a:rPr lang="en-US" altLang="zh-CN" sz="2000" dirty="0"/>
              <a:t>WADA</a:t>
            </a:r>
            <a:r>
              <a:rPr lang="zh-CN" altLang="en-US" sz="2000" dirty="0"/>
              <a:t>说</a:t>
            </a:r>
            <a:r>
              <a:rPr lang="zh-CN" altLang="en-US" sz="2000" dirty="0"/>
              <a:t>她将于</a:t>
            </a:r>
            <a:r>
              <a:rPr lang="en-US" altLang="zh-CN" sz="2000" dirty="0"/>
              <a:t>8</a:t>
            </a:r>
            <a:r>
              <a:rPr lang="zh-CN" altLang="en-US" sz="2000" dirty="0"/>
              <a:t>月</a:t>
            </a:r>
            <a:r>
              <a:rPr lang="en-US" altLang="zh-CN" sz="2000" dirty="0"/>
              <a:t>5</a:t>
            </a:r>
            <a:r>
              <a:rPr lang="zh-CN" altLang="en-US" sz="2000" dirty="0"/>
              <a:t>日开始她的</a:t>
            </a:r>
            <a:r>
              <a:rPr lang="zh-CN" altLang="en-US" sz="2000" dirty="0"/>
              <a:t>新任职。据</a:t>
            </a:r>
            <a:r>
              <a:rPr lang="en-US" altLang="zh-CN" sz="2000" dirty="0"/>
              <a:t>WADA</a:t>
            </a:r>
            <a:r>
              <a:rPr lang="zh-CN" altLang="en-US" sz="2000" dirty="0"/>
              <a:t>称，</a:t>
            </a:r>
            <a:r>
              <a:rPr lang="en-US" altLang="zh-CN" sz="2000" dirty="0"/>
              <a:t>Hudson</a:t>
            </a:r>
            <a:r>
              <a:rPr lang="zh-CN" altLang="en-US" sz="2000" dirty="0"/>
              <a:t>自</a:t>
            </a:r>
            <a:r>
              <a:rPr lang="en-US" altLang="zh-CN" sz="2000" dirty="0"/>
              <a:t>2010</a:t>
            </a:r>
            <a:r>
              <a:rPr lang="zh-CN" altLang="en-US" sz="2000" dirty="0"/>
              <a:t>年</a:t>
            </a:r>
            <a:r>
              <a:rPr lang="zh-CN" altLang="en-US" sz="2000" dirty="0"/>
              <a:t>起加入</a:t>
            </a:r>
            <a:r>
              <a:rPr lang="en-US" altLang="zh-CN" sz="2000" dirty="0"/>
              <a:t>UKAD</a:t>
            </a:r>
            <a:r>
              <a:rPr lang="zh-CN" altLang="en-US" sz="2000" dirty="0"/>
              <a:t>，并且她将</a:t>
            </a:r>
            <a:r>
              <a:rPr lang="zh-CN" altLang="en-US" sz="2000" dirty="0"/>
              <a:t>负责领导</a:t>
            </a:r>
            <a:r>
              <a:rPr lang="zh-CN" altLang="en-US" sz="2000" dirty="0"/>
              <a:t>“</a:t>
            </a:r>
            <a:r>
              <a:rPr lang="en-US" altLang="zh-CN" sz="2000" dirty="0"/>
              <a:t>WADA</a:t>
            </a:r>
            <a:r>
              <a:rPr lang="zh-CN" altLang="en-US" sz="2000" dirty="0"/>
              <a:t>的教育</a:t>
            </a:r>
            <a:r>
              <a:rPr lang="zh-CN" altLang="en-US" sz="2000" dirty="0"/>
              <a:t>战略、方案和活动的制定和实施”</a:t>
            </a:r>
            <a:r>
              <a:rPr lang="zh-CN" altLang="en-US" sz="2000" dirty="0"/>
              <a:t>。 </a:t>
            </a:r>
            <a:r>
              <a:rPr lang="zh-CN" altLang="en-US" sz="2000" dirty="0" smtClean="0"/>
              <a:t>她</a:t>
            </a:r>
            <a:r>
              <a:rPr lang="zh-CN" altLang="en-US" sz="2000" dirty="0"/>
              <a:t>还将</a:t>
            </a:r>
            <a:r>
              <a:rPr lang="zh-CN" altLang="en-US" sz="2000" dirty="0" smtClean="0"/>
              <a:t>管理</a:t>
            </a:r>
            <a:r>
              <a:rPr lang="en-US" altLang="zh-CN" sz="2000" dirty="0" smtClean="0"/>
              <a:t>WADA</a:t>
            </a:r>
            <a:r>
              <a:rPr lang="zh-CN" altLang="en-US" sz="2000" dirty="0" smtClean="0"/>
              <a:t>的</a:t>
            </a:r>
            <a:r>
              <a:rPr lang="zh-CN" altLang="en-US" sz="2000" dirty="0"/>
              <a:t>社会科学研究资助计划和教育</a:t>
            </a:r>
            <a:r>
              <a:rPr lang="zh-CN" altLang="en-US" sz="2000" dirty="0" smtClean="0"/>
              <a:t>委员会。</a:t>
            </a:r>
            <a:endParaRPr lang="en-US" altLang="zh-CN" sz="2000" dirty="0" smtClean="0"/>
          </a:p>
          <a:p>
            <a:pPr>
              <a:lnSpc>
                <a:spcPct val="150000"/>
              </a:lnSpc>
            </a:pPr>
            <a:r>
              <a:rPr lang="en-US" altLang="zh-CN" sz="2000" dirty="0" smtClean="0"/>
              <a:t>WADA</a:t>
            </a:r>
            <a:r>
              <a:rPr lang="zh-CN" altLang="en-US" sz="2000" dirty="0" smtClean="0"/>
              <a:t>总干事</a:t>
            </a:r>
            <a:r>
              <a:rPr lang="en-US" altLang="zh-CN" sz="2000" dirty="0"/>
              <a:t>Olivier </a:t>
            </a:r>
            <a:r>
              <a:rPr lang="en-US" altLang="zh-CN" sz="2000" dirty="0" err="1"/>
              <a:t>Niggli</a:t>
            </a:r>
            <a:r>
              <a:rPr lang="zh-CN" altLang="en-US" sz="2000" dirty="0" smtClean="0"/>
              <a:t>说</a:t>
            </a:r>
            <a:r>
              <a:rPr lang="zh-CN" altLang="en-US" sz="2000" dirty="0"/>
              <a:t>：“我很</a:t>
            </a:r>
            <a:r>
              <a:rPr lang="zh-CN" altLang="en-US" sz="2000" dirty="0" smtClean="0"/>
              <a:t>高兴</a:t>
            </a:r>
            <a:r>
              <a:rPr lang="en-US" altLang="zh-CN" sz="2000" dirty="0"/>
              <a:t>Amanda</a:t>
            </a:r>
            <a:r>
              <a:rPr lang="zh-CN" altLang="en-US" sz="2000" dirty="0" smtClean="0"/>
              <a:t>能加入</a:t>
            </a:r>
            <a:r>
              <a:rPr lang="en-US" altLang="zh-CN" sz="2000" dirty="0" smtClean="0"/>
              <a:t>WADA</a:t>
            </a:r>
            <a:r>
              <a:rPr lang="zh-CN" altLang="en-US" sz="2000" dirty="0" smtClean="0"/>
              <a:t>，</a:t>
            </a:r>
            <a:r>
              <a:rPr lang="zh-CN" altLang="en-US" sz="2000" dirty="0"/>
              <a:t>担任教育主任一职</a:t>
            </a:r>
            <a:r>
              <a:rPr lang="zh-CN" altLang="en-US" sz="2000" dirty="0" smtClean="0"/>
              <a:t>。她拥有</a:t>
            </a:r>
            <a:r>
              <a:rPr lang="zh-CN" altLang="en-US" sz="2000" dirty="0"/>
              <a:t>近</a:t>
            </a:r>
            <a:r>
              <a:rPr lang="en-US" altLang="zh-CN" sz="2000" dirty="0"/>
              <a:t>15</a:t>
            </a:r>
            <a:r>
              <a:rPr lang="zh-CN" altLang="en-US" sz="2000" dirty="0"/>
              <a:t>年的体育经验，其中</a:t>
            </a:r>
            <a:r>
              <a:rPr lang="en-US" altLang="zh-CN" sz="2000" dirty="0"/>
              <a:t>9</a:t>
            </a:r>
            <a:r>
              <a:rPr lang="zh-CN" altLang="en-US" sz="2000" dirty="0"/>
              <a:t>年在</a:t>
            </a:r>
            <a:r>
              <a:rPr lang="en-US" altLang="zh-CN" sz="2000" dirty="0"/>
              <a:t>UKAD</a:t>
            </a:r>
            <a:r>
              <a:rPr lang="zh-CN" altLang="en-US" sz="2000" dirty="0"/>
              <a:t>工作，在制定和实施优秀的反兴奋剂教育计划方面积累了丰富的经验</a:t>
            </a:r>
            <a:r>
              <a:rPr lang="zh-CN" altLang="en-US" sz="2000" dirty="0" smtClean="0"/>
              <a:t>。她</a:t>
            </a:r>
            <a:r>
              <a:rPr lang="zh-CN" altLang="en-US" sz="2000" dirty="0"/>
              <a:t>的战略方法和领导能力正是</a:t>
            </a:r>
            <a:r>
              <a:rPr lang="zh-CN" altLang="en-US" sz="2000" dirty="0" smtClean="0"/>
              <a:t>我们所</a:t>
            </a:r>
            <a:r>
              <a:rPr lang="zh-CN" altLang="en-US" sz="2000" dirty="0"/>
              <a:t>需要的。”</a:t>
            </a:r>
          </a:p>
          <a:p>
            <a:endParaRPr lang="zh-CN" altLang="en-US" sz="20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r>
              <a:rPr lang="en-US" altLang="zh-CN" sz="2400" dirty="0" smtClean="0"/>
              <a:t>Anthony Joshua</a:t>
            </a:r>
            <a:r>
              <a:rPr lang="zh-CN" altLang="en-US" sz="2400" dirty="0" smtClean="0"/>
              <a:t>批评拳击运动管理机构，称兴奋剂问题已经失控</a:t>
            </a:r>
            <a:endParaRPr lang="en-US" altLang="zh-CN" sz="2400" dirty="0" smtClean="0"/>
          </a:p>
          <a:p>
            <a:r>
              <a:rPr lang="en-US" altLang="zh-CN" sz="1600" dirty="0">
                <a:hlinkClick r:id="rId2"/>
              </a:rPr>
              <a:t>https://</a:t>
            </a:r>
            <a:r>
              <a:rPr lang="en-US" altLang="zh-CN" sz="1600" dirty="0" smtClean="0">
                <a:hlinkClick r:id="rId2"/>
              </a:rPr>
              <a:t>www.insidethegames.biz/articles/1078702/joshua-criticises-boxing-authorities-and-claims-doping-is-out-of-control-in-the-sport</a:t>
            </a:r>
            <a:endParaRPr lang="en-US" altLang="zh-CN" sz="1600" dirty="0" smtClean="0"/>
          </a:p>
          <a:p>
            <a:pPr>
              <a:lnSpc>
                <a:spcPct val="150000"/>
              </a:lnSpc>
            </a:pPr>
            <a:r>
              <a:rPr lang="zh-CN" altLang="en-US" sz="2200" dirty="0"/>
              <a:t>根据世界重量级联合</a:t>
            </a:r>
            <a:r>
              <a:rPr lang="zh-CN" altLang="en-US" sz="2200" dirty="0" smtClean="0"/>
              <a:t>冠军</a:t>
            </a:r>
            <a:r>
              <a:rPr lang="en-US" altLang="zh-CN" sz="2200" dirty="0"/>
              <a:t>Anthony Joshua</a:t>
            </a:r>
            <a:r>
              <a:rPr lang="zh-CN" altLang="en-US" sz="2200" dirty="0" smtClean="0"/>
              <a:t>的</a:t>
            </a:r>
            <a:r>
              <a:rPr lang="zh-CN" altLang="en-US" sz="2200" dirty="0"/>
              <a:t>说法，只有在拳击比赛中发生</a:t>
            </a:r>
            <a:r>
              <a:rPr lang="zh-CN" altLang="en-US" sz="2200" dirty="0" smtClean="0"/>
              <a:t>重大事故</a:t>
            </a:r>
            <a:r>
              <a:rPr lang="zh-CN" altLang="en-US" sz="2200" dirty="0"/>
              <a:t>，</a:t>
            </a:r>
            <a:r>
              <a:rPr lang="zh-CN" altLang="en-US" sz="2200" dirty="0" smtClean="0"/>
              <a:t>兴奋剂问题才</a:t>
            </a:r>
            <a:r>
              <a:rPr lang="zh-CN" altLang="en-US" sz="2200" dirty="0"/>
              <a:t>会被严肃对待</a:t>
            </a:r>
            <a:r>
              <a:rPr lang="zh-CN" altLang="en-US" sz="2200" dirty="0" smtClean="0"/>
              <a:t>。并且这个问题在拳击运动中已经“失控了”。 他批评</a:t>
            </a:r>
            <a:r>
              <a:rPr lang="zh-CN" altLang="en-US" sz="2200" dirty="0"/>
              <a:t>世界拳击协会（</a:t>
            </a:r>
            <a:r>
              <a:rPr lang="en-US" altLang="zh-CN" sz="2200" dirty="0"/>
              <a:t>WBA</a:t>
            </a:r>
            <a:r>
              <a:rPr lang="zh-CN" altLang="en-US" sz="2200" dirty="0"/>
              <a:t>）等组织，认为他们在对付</a:t>
            </a:r>
            <a:r>
              <a:rPr lang="zh-CN" altLang="en-US" sz="2200" dirty="0" smtClean="0"/>
              <a:t>兴奋剂问题方面缺乏具体行动</a:t>
            </a:r>
            <a:r>
              <a:rPr lang="zh-CN" altLang="en-US" sz="2200" dirty="0"/>
              <a:t>。</a:t>
            </a:r>
          </a:p>
          <a:p>
            <a:pPr>
              <a:lnSpc>
                <a:spcPct val="150000"/>
              </a:lnSpc>
            </a:pPr>
            <a:r>
              <a:rPr lang="en-US" altLang="zh-CN" sz="2200" dirty="0" smtClean="0"/>
              <a:t>2019</a:t>
            </a:r>
            <a:r>
              <a:rPr lang="zh-CN" altLang="en-US" sz="2200" dirty="0"/>
              <a:t>年</a:t>
            </a:r>
            <a:r>
              <a:rPr lang="en-US" altLang="zh-CN" sz="2200" dirty="0" smtClean="0"/>
              <a:t>6</a:t>
            </a:r>
            <a:r>
              <a:rPr lang="zh-CN" altLang="en-US" sz="2200" dirty="0"/>
              <a:t>月</a:t>
            </a:r>
            <a:r>
              <a:rPr lang="en-US" altLang="zh-CN" sz="2200" dirty="0"/>
              <a:t>1</a:t>
            </a:r>
            <a:r>
              <a:rPr lang="zh-CN" altLang="en-US" sz="2200" dirty="0"/>
              <a:t>日</a:t>
            </a:r>
            <a:r>
              <a:rPr lang="zh-CN" altLang="en-US" sz="2200" dirty="0" smtClean="0"/>
              <a:t>，</a:t>
            </a:r>
            <a:r>
              <a:rPr lang="en-US" altLang="zh-CN" sz="2200" dirty="0"/>
              <a:t>Joshua</a:t>
            </a:r>
            <a:r>
              <a:rPr lang="zh-CN" altLang="en-US" sz="2200" dirty="0" smtClean="0"/>
              <a:t>将迎战</a:t>
            </a:r>
            <a:r>
              <a:rPr lang="zh-CN" altLang="en-US" sz="2200" dirty="0"/>
              <a:t>国际拳击联合会、世界拳击组织和世界拳击协会重量级</a:t>
            </a:r>
            <a:r>
              <a:rPr lang="zh-CN" altLang="en-US" sz="2200" dirty="0" smtClean="0"/>
              <a:t>拳王</a:t>
            </a:r>
            <a:r>
              <a:rPr lang="en-US" altLang="zh-CN" sz="2200" dirty="0"/>
              <a:t>Jarrell </a:t>
            </a:r>
            <a:r>
              <a:rPr lang="en-US" altLang="zh-CN" sz="2200" dirty="0" smtClean="0"/>
              <a:t>Miller</a:t>
            </a:r>
            <a:r>
              <a:rPr lang="zh-CN" altLang="en-US" sz="2200" dirty="0" smtClean="0"/>
              <a:t>，但</a:t>
            </a:r>
            <a:r>
              <a:rPr lang="en-US" altLang="zh-CN" sz="2200" dirty="0" smtClean="0"/>
              <a:t>Miller</a:t>
            </a:r>
            <a:r>
              <a:rPr lang="zh-CN" altLang="en-US" sz="2200" dirty="0"/>
              <a:t>被</a:t>
            </a:r>
            <a:r>
              <a:rPr lang="zh-CN" altLang="en-US" sz="2200" dirty="0" smtClean="0"/>
              <a:t>检测出生长激素</a:t>
            </a:r>
            <a:r>
              <a:rPr lang="en-US" altLang="zh-CN" sz="2200" dirty="0"/>
              <a:t>EPO</a:t>
            </a:r>
            <a:r>
              <a:rPr lang="zh-CN" altLang="en-US" sz="2200" dirty="0"/>
              <a:t>和</a:t>
            </a:r>
            <a:r>
              <a:rPr lang="en-US" altLang="zh-CN" sz="2200" dirty="0"/>
              <a:t>GW1516</a:t>
            </a:r>
            <a:r>
              <a:rPr lang="zh-CN" altLang="en-US" sz="2200" dirty="0"/>
              <a:t>呈阳性后</a:t>
            </a:r>
            <a:r>
              <a:rPr lang="zh-CN" altLang="en-US" sz="2200" dirty="0" smtClean="0"/>
              <a:t>，</a:t>
            </a:r>
            <a:r>
              <a:rPr lang="en-US" altLang="zh-CN" sz="2200" dirty="0"/>
              <a:t> Joshua</a:t>
            </a:r>
            <a:r>
              <a:rPr lang="zh-CN" altLang="en-US" sz="2200" dirty="0" smtClean="0"/>
              <a:t>被迫寻找另</a:t>
            </a:r>
            <a:r>
              <a:rPr lang="zh-CN" altLang="en-US" sz="2200" dirty="0"/>
              <a:t>一个对手</a:t>
            </a:r>
            <a:r>
              <a:rPr lang="zh-CN" altLang="en-US" sz="2200" dirty="0" smtClean="0"/>
              <a:t>。 </a:t>
            </a:r>
            <a:r>
              <a:rPr lang="en-US" altLang="zh-CN" sz="2200" dirty="0"/>
              <a:t>Miller</a:t>
            </a:r>
            <a:r>
              <a:rPr lang="zh-CN" altLang="en-US" sz="2200" dirty="0" smtClean="0"/>
              <a:t>已经</a:t>
            </a:r>
            <a:r>
              <a:rPr lang="zh-CN" altLang="en-US" sz="2200" dirty="0"/>
              <a:t>因为他的行为</a:t>
            </a:r>
            <a:r>
              <a:rPr lang="zh-CN" altLang="en-US" sz="2200" dirty="0" smtClean="0"/>
              <a:t>被</a:t>
            </a:r>
            <a:r>
              <a:rPr lang="en-US" altLang="zh-CN" sz="2200" dirty="0" smtClean="0"/>
              <a:t>WBA</a:t>
            </a:r>
            <a:r>
              <a:rPr lang="zh-CN" altLang="en-US" sz="2200" dirty="0" smtClean="0"/>
              <a:t>禁赛了</a:t>
            </a:r>
            <a:r>
              <a:rPr lang="zh-CN" altLang="en-US" sz="2200" dirty="0"/>
              <a:t>六个月，</a:t>
            </a:r>
            <a:r>
              <a:rPr lang="zh-CN" altLang="en-US" sz="2200" dirty="0" smtClean="0"/>
              <a:t>根据</a:t>
            </a:r>
            <a:r>
              <a:rPr lang="en-US" altLang="zh-CN" sz="2200" dirty="0" smtClean="0"/>
              <a:t>WADA</a:t>
            </a:r>
            <a:r>
              <a:rPr lang="zh-CN" altLang="en-US" sz="2200" dirty="0" smtClean="0"/>
              <a:t>的</a:t>
            </a:r>
            <a:r>
              <a:rPr lang="zh-CN" altLang="en-US" sz="2200" dirty="0"/>
              <a:t>规定，这</a:t>
            </a:r>
            <a:r>
              <a:rPr lang="zh-CN" altLang="en-US" sz="2200" dirty="0" smtClean="0"/>
              <a:t>将</a:t>
            </a:r>
            <a:r>
              <a:rPr lang="zh-CN" altLang="en-US" sz="2200" dirty="0"/>
              <a:t>导致</a:t>
            </a:r>
            <a:r>
              <a:rPr lang="zh-CN" altLang="en-US" sz="2200" dirty="0" smtClean="0"/>
              <a:t>一</a:t>
            </a:r>
            <a:r>
              <a:rPr lang="zh-CN" altLang="en-US" sz="2200" dirty="0"/>
              <a:t>个更长</a:t>
            </a:r>
            <a:r>
              <a:rPr lang="zh-CN" altLang="en-US" sz="2200" dirty="0" smtClean="0"/>
              <a:t>的禁赛。</a:t>
            </a:r>
            <a:endParaRPr lang="zh-CN" altLang="en-US"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897038" y="1417659"/>
            <a:ext cx="10685362" cy="4525215"/>
          </a:xfrm>
        </p:spPr>
        <p:txBody>
          <a:bodyPr/>
          <a:lstStyle/>
          <a:p>
            <a:pPr>
              <a:lnSpc>
                <a:spcPct val="150000"/>
              </a:lnSpc>
            </a:pPr>
            <a:r>
              <a:rPr lang="zh-CN" altLang="en-US" sz="2200" dirty="0" smtClean="0"/>
              <a:t>对此，</a:t>
            </a:r>
            <a:r>
              <a:rPr lang="en-US" altLang="zh-CN" sz="2200" dirty="0" smtClean="0"/>
              <a:t>Joshua</a:t>
            </a:r>
            <a:r>
              <a:rPr lang="zh-CN" altLang="en-US" sz="2200" dirty="0"/>
              <a:t>认为</a:t>
            </a:r>
            <a:r>
              <a:rPr lang="zh-CN" altLang="en-US" sz="2200" dirty="0" smtClean="0"/>
              <a:t>，禁赛处罚还</a:t>
            </a:r>
            <a:r>
              <a:rPr lang="zh-CN" altLang="en-US" sz="2200" dirty="0"/>
              <a:t>不够威慑力</a:t>
            </a:r>
            <a:r>
              <a:rPr lang="zh-CN" altLang="en-US" sz="2200" dirty="0" smtClean="0"/>
              <a:t>，目前，排名</a:t>
            </a:r>
            <a:r>
              <a:rPr lang="zh-CN" altLang="en-US" sz="2200" dirty="0"/>
              <a:t>前</a:t>
            </a:r>
            <a:r>
              <a:rPr lang="en-US" altLang="zh-CN" sz="2200" dirty="0"/>
              <a:t>10</a:t>
            </a:r>
            <a:r>
              <a:rPr lang="zh-CN" altLang="en-US" sz="2200" dirty="0"/>
              <a:t>的重量级选手中有</a:t>
            </a:r>
            <a:r>
              <a:rPr lang="en-US" altLang="zh-CN" sz="2200" dirty="0"/>
              <a:t>5</a:t>
            </a:r>
            <a:r>
              <a:rPr lang="zh-CN" altLang="en-US" sz="2200" dirty="0"/>
              <a:t>人</a:t>
            </a:r>
            <a:r>
              <a:rPr lang="zh-CN" altLang="en-US" sz="2200" dirty="0" smtClean="0"/>
              <a:t>已经因为兴奋剂违规而被临时禁赛。</a:t>
            </a:r>
            <a:endParaRPr lang="zh-CN" altLang="en-US" sz="2200" dirty="0"/>
          </a:p>
          <a:p>
            <a:pPr>
              <a:lnSpc>
                <a:spcPct val="150000"/>
              </a:lnSpc>
            </a:pPr>
            <a:r>
              <a:rPr lang="en-US" altLang="zh-CN" sz="2200" dirty="0" smtClean="0"/>
              <a:t>Joshua</a:t>
            </a:r>
            <a:r>
              <a:rPr lang="zh-CN" altLang="en-US" sz="2200" dirty="0" smtClean="0"/>
              <a:t>说：“</a:t>
            </a:r>
            <a:r>
              <a:rPr lang="zh-CN" altLang="en-US" sz="2200" dirty="0"/>
              <a:t>这些人都是顶尖人物</a:t>
            </a:r>
            <a:r>
              <a:rPr lang="zh-CN" altLang="en-US" sz="2200" dirty="0" smtClean="0"/>
              <a:t>，他们</a:t>
            </a:r>
            <a:r>
              <a:rPr lang="zh-CN" altLang="en-US" sz="2200" dirty="0"/>
              <a:t>是如何到达顶峰的</a:t>
            </a:r>
            <a:r>
              <a:rPr lang="zh-CN" altLang="en-US" sz="2200" dirty="0" smtClean="0"/>
              <a:t>？兴奋剂问题已经失控，</a:t>
            </a:r>
            <a:r>
              <a:rPr lang="zh-CN" altLang="en-US" sz="2200" dirty="0"/>
              <a:t>但主管人员并没有那么认真对待它</a:t>
            </a:r>
            <a:r>
              <a:rPr lang="zh-CN" altLang="en-US" sz="2200" dirty="0" smtClean="0"/>
              <a:t>。就</a:t>
            </a:r>
            <a:r>
              <a:rPr lang="zh-CN" altLang="en-US" sz="2200" dirty="0"/>
              <a:t>像足球运动中的种族主义一样，这种情况正在发生，但（人们）并没有那么认真对待</a:t>
            </a:r>
            <a:r>
              <a:rPr lang="zh-CN" altLang="en-US" sz="2200" dirty="0" smtClean="0"/>
              <a:t>。也许</a:t>
            </a:r>
            <a:r>
              <a:rPr lang="zh-CN" altLang="en-US" sz="2200" dirty="0"/>
              <a:t>会发生一些严重的事情</a:t>
            </a:r>
            <a:r>
              <a:rPr lang="zh-CN" altLang="en-US" sz="2200" dirty="0" smtClean="0"/>
              <a:t>。”</a:t>
            </a:r>
            <a:endParaRPr lang="zh-CN" altLang="en-US" sz="2200" dirty="0"/>
          </a:p>
          <a:p>
            <a:pPr>
              <a:lnSpc>
                <a:spcPct val="150000"/>
              </a:lnSpc>
            </a:pPr>
            <a:r>
              <a:rPr lang="en-US" altLang="zh-CN" sz="2200" dirty="0"/>
              <a:t>Joshua</a:t>
            </a:r>
            <a:r>
              <a:rPr lang="zh-CN" altLang="en-US" sz="2200" dirty="0"/>
              <a:t>的最后一个对手，</a:t>
            </a:r>
            <a:r>
              <a:rPr lang="zh-CN" altLang="en-US" sz="2200" dirty="0" smtClean="0"/>
              <a:t>俄罗斯的</a:t>
            </a:r>
            <a:r>
              <a:rPr lang="en-US" altLang="zh-CN" sz="2200" dirty="0" smtClean="0"/>
              <a:t>Alexander </a:t>
            </a:r>
            <a:r>
              <a:rPr lang="en-US" altLang="zh-CN" sz="2200" dirty="0" err="1"/>
              <a:t>Povetkin</a:t>
            </a:r>
            <a:r>
              <a:rPr lang="zh-CN" altLang="en-US" sz="2200" dirty="0"/>
              <a:t>，在</a:t>
            </a:r>
            <a:r>
              <a:rPr lang="en-US" altLang="zh-CN" sz="2200" dirty="0"/>
              <a:t>2016</a:t>
            </a:r>
            <a:r>
              <a:rPr lang="zh-CN" altLang="en-US" sz="2200" dirty="0"/>
              <a:t>年两次</a:t>
            </a:r>
            <a:r>
              <a:rPr lang="zh-CN" altLang="en-US" sz="2200" dirty="0" smtClean="0"/>
              <a:t>检测中都呈</a:t>
            </a:r>
            <a:r>
              <a:rPr lang="zh-CN" altLang="en-US" sz="2200" dirty="0"/>
              <a:t>阳性，</a:t>
            </a:r>
            <a:r>
              <a:rPr lang="zh-CN" altLang="en-US" sz="2200" dirty="0" smtClean="0"/>
              <a:t>后来其终身禁赛的处罚被减少</a:t>
            </a:r>
            <a:r>
              <a:rPr lang="zh-CN" altLang="en-US" sz="2200" dirty="0"/>
              <a:t>到一年</a:t>
            </a:r>
            <a:r>
              <a:rPr lang="zh-CN" altLang="en-US" sz="2200" dirty="0" smtClean="0"/>
              <a:t>。</a:t>
            </a:r>
            <a:r>
              <a:rPr lang="en-US" altLang="zh-CN" sz="2200" dirty="0"/>
              <a:t> Joshua</a:t>
            </a:r>
            <a:r>
              <a:rPr lang="zh-CN" altLang="en-US" sz="2200" dirty="0" smtClean="0"/>
              <a:t>在</a:t>
            </a:r>
            <a:r>
              <a:rPr lang="en-US" altLang="zh-CN" sz="2200" dirty="0"/>
              <a:t>2012</a:t>
            </a:r>
            <a:r>
              <a:rPr lang="zh-CN" altLang="en-US" sz="2200" dirty="0"/>
              <a:t>年伦敦奥运会上赢得了超重量级金牌，</a:t>
            </a:r>
            <a:r>
              <a:rPr lang="zh-CN" altLang="en-US" sz="2200" dirty="0" smtClean="0"/>
              <a:t>他认为拳击运动的管理当局</a:t>
            </a:r>
            <a:r>
              <a:rPr lang="zh-CN" altLang="en-US" sz="2200" dirty="0"/>
              <a:t>应该考虑对兴奋剂采取更严厉的惩罚</a:t>
            </a:r>
            <a:r>
              <a:rPr lang="zh-CN" altLang="en-US" sz="2200" dirty="0" smtClean="0"/>
              <a:t>。 </a:t>
            </a:r>
            <a:endParaRPr lang="zh-CN" altLang="en-US"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r>
              <a:rPr lang="zh-CN" altLang="en-US" sz="2400" dirty="0" smtClean="0"/>
              <a:t>前欧洲锦标赛冠军</a:t>
            </a:r>
            <a:r>
              <a:rPr lang="en-US" altLang="zh-CN" sz="2400" dirty="0"/>
              <a:t>Alexander </a:t>
            </a:r>
            <a:r>
              <a:rPr lang="en-US" altLang="zh-CN" sz="2400" dirty="0" err="1"/>
              <a:t>Kornilov</a:t>
            </a:r>
            <a:r>
              <a:rPr lang="en-US" altLang="zh-CN" sz="2400" dirty="0"/>
              <a:t> </a:t>
            </a:r>
            <a:r>
              <a:rPr lang="zh-CN" altLang="en-US" sz="2400" dirty="0" smtClean="0"/>
              <a:t>被俄罗斯反兴奋剂机构禁赛两年</a:t>
            </a:r>
            <a:endParaRPr lang="en-US" altLang="zh-CN" sz="2400" dirty="0" smtClean="0"/>
          </a:p>
          <a:p>
            <a:r>
              <a:rPr lang="en-US" altLang="zh-CN" sz="2000" dirty="0">
                <a:hlinkClick r:id="rId2"/>
              </a:rPr>
              <a:t>https://</a:t>
            </a:r>
            <a:r>
              <a:rPr lang="en-US" altLang="zh-CN" sz="2000" dirty="0" smtClean="0">
                <a:hlinkClick r:id="rId2"/>
              </a:rPr>
              <a:t>www.insidethegames.biz/articles/1079511/former-european-champion-rower-among-russians-banned-as-rusada-announce-series-of-suspensions</a:t>
            </a:r>
            <a:endParaRPr lang="en-US" altLang="zh-CN" sz="2000" dirty="0" smtClean="0"/>
          </a:p>
          <a:p>
            <a:pPr>
              <a:lnSpc>
                <a:spcPct val="150000"/>
              </a:lnSpc>
            </a:pPr>
            <a:r>
              <a:rPr lang="zh-CN" altLang="en-US" sz="2000" dirty="0"/>
              <a:t>前</a:t>
            </a:r>
            <a:r>
              <a:rPr lang="zh-CN" altLang="en-US" sz="2000" dirty="0" smtClean="0"/>
              <a:t>欧洲锦标赛冠军</a:t>
            </a:r>
            <a:r>
              <a:rPr lang="zh-CN" altLang="en-US" sz="2000" dirty="0"/>
              <a:t>和世界赛艇锦标赛铜牌</a:t>
            </a:r>
            <a:r>
              <a:rPr lang="zh-CN" altLang="en-US" sz="2000" dirty="0" smtClean="0"/>
              <a:t>得主</a:t>
            </a:r>
            <a:r>
              <a:rPr lang="en-US" altLang="zh-CN" sz="2000" dirty="0"/>
              <a:t>Alexander </a:t>
            </a:r>
            <a:r>
              <a:rPr lang="en-US" altLang="zh-CN" sz="2000" dirty="0" err="1" smtClean="0"/>
              <a:t>Kornilov</a:t>
            </a:r>
            <a:r>
              <a:rPr lang="zh-CN" altLang="en-US" sz="2000" dirty="0" smtClean="0"/>
              <a:t>被</a:t>
            </a:r>
            <a:r>
              <a:rPr lang="zh-CN" altLang="en-US" sz="2000" dirty="0"/>
              <a:t>俄罗斯反兴奋剂机构（</a:t>
            </a:r>
            <a:r>
              <a:rPr lang="en-US" altLang="zh-CN" sz="2000" dirty="0" smtClean="0"/>
              <a:t>RUSADA</a:t>
            </a:r>
            <a:r>
              <a:rPr lang="zh-CN" altLang="en-US" sz="2000" dirty="0" smtClean="0"/>
              <a:t>）作出两年禁赛处罚。 </a:t>
            </a:r>
            <a:r>
              <a:rPr lang="en-US" altLang="zh-CN" sz="2000" dirty="0" err="1"/>
              <a:t>Kornilov</a:t>
            </a:r>
            <a:r>
              <a:rPr lang="zh-CN" altLang="en-US" sz="2000" dirty="0" smtClean="0"/>
              <a:t>是</a:t>
            </a:r>
            <a:r>
              <a:rPr lang="en-US" altLang="zh-CN" sz="2000" dirty="0"/>
              <a:t>2006</a:t>
            </a:r>
            <a:r>
              <a:rPr lang="zh-CN" altLang="en-US" sz="2000" dirty="0"/>
              <a:t>年在波兹纳举行的四人混合比赛中</a:t>
            </a:r>
            <a:r>
              <a:rPr lang="zh-CN" altLang="en-US" sz="2000" dirty="0" smtClean="0"/>
              <a:t>获得金牌</a:t>
            </a:r>
            <a:r>
              <a:rPr lang="zh-CN" altLang="en-US" sz="2000" dirty="0"/>
              <a:t>的运动员</a:t>
            </a:r>
            <a:r>
              <a:rPr lang="zh-CN" altLang="en-US" sz="2000" dirty="0" smtClean="0"/>
              <a:t>，在重新分析他</a:t>
            </a:r>
            <a:r>
              <a:rPr lang="en-US" altLang="zh-CN" sz="2000" dirty="0" smtClean="0"/>
              <a:t>2008</a:t>
            </a:r>
            <a:r>
              <a:rPr lang="zh-CN" altLang="en-US" sz="2000" dirty="0"/>
              <a:t>年北京奥运会</a:t>
            </a:r>
            <a:r>
              <a:rPr lang="zh-CN" altLang="en-US" sz="2000" dirty="0" smtClean="0"/>
              <a:t>的</a:t>
            </a:r>
            <a:r>
              <a:rPr lang="zh-CN" altLang="en-US" sz="2000" dirty="0"/>
              <a:t>样本</a:t>
            </a:r>
            <a:r>
              <a:rPr lang="zh-CN" altLang="en-US" sz="2000" dirty="0" smtClean="0"/>
              <a:t>时被发现使用了</a:t>
            </a:r>
            <a:r>
              <a:rPr lang="zh-CN" altLang="en-US" sz="2000" dirty="0"/>
              <a:t>兴奋剂</a:t>
            </a:r>
            <a:r>
              <a:rPr lang="zh-CN" altLang="en-US" sz="2000" dirty="0" smtClean="0"/>
              <a:t>。 然而</a:t>
            </a:r>
            <a:r>
              <a:rPr lang="zh-CN" altLang="en-US" sz="2000" dirty="0"/>
              <a:t>，这位</a:t>
            </a:r>
            <a:r>
              <a:rPr lang="en-US" altLang="zh-CN" sz="2000" dirty="0"/>
              <a:t>34</a:t>
            </a:r>
            <a:r>
              <a:rPr lang="zh-CN" altLang="en-US" sz="2000" dirty="0"/>
              <a:t>岁</a:t>
            </a:r>
            <a:r>
              <a:rPr lang="zh-CN" altLang="en-US" sz="2000" dirty="0" smtClean="0"/>
              <a:t>的选手的</a:t>
            </a:r>
            <a:r>
              <a:rPr lang="en-US" altLang="zh-CN" sz="2000" dirty="0" smtClean="0"/>
              <a:t>B</a:t>
            </a:r>
            <a:r>
              <a:rPr lang="zh-CN" altLang="en-US" sz="2000" dirty="0" smtClean="0"/>
              <a:t>样本结果</a:t>
            </a:r>
            <a:r>
              <a:rPr lang="zh-CN" altLang="en-US" sz="2000" dirty="0"/>
              <a:t>却是阴性的。</a:t>
            </a:r>
          </a:p>
          <a:p>
            <a:pPr>
              <a:lnSpc>
                <a:spcPct val="150000"/>
              </a:lnSpc>
            </a:pPr>
            <a:r>
              <a:rPr lang="zh-CN" altLang="en-US" sz="2000" dirty="0"/>
              <a:t>他无法参加</a:t>
            </a:r>
            <a:r>
              <a:rPr lang="en-US" altLang="zh-CN" sz="2000" dirty="0"/>
              <a:t>2016</a:t>
            </a:r>
            <a:r>
              <a:rPr lang="zh-CN" altLang="en-US" sz="2000" dirty="0"/>
              <a:t>年里约热内卢奥运会的比赛，因为他的</a:t>
            </a:r>
            <a:r>
              <a:rPr lang="zh-CN" altLang="en-US" sz="2000" dirty="0" smtClean="0"/>
              <a:t>上诉请求被</a:t>
            </a:r>
            <a:r>
              <a:rPr lang="en-US" altLang="zh-CN" sz="2000" dirty="0" smtClean="0"/>
              <a:t>CAS</a:t>
            </a:r>
            <a:r>
              <a:rPr lang="zh-CN" altLang="en-US" sz="2000" dirty="0" smtClean="0"/>
              <a:t>驳回。俄罗斯赛艇联合会主席</a:t>
            </a:r>
            <a:r>
              <a:rPr lang="en-US" altLang="zh-CN" sz="2000" dirty="0"/>
              <a:t>Alexei </a:t>
            </a:r>
            <a:r>
              <a:rPr lang="en-US" altLang="zh-CN" sz="2000" dirty="0" err="1"/>
              <a:t>Svirin</a:t>
            </a:r>
            <a:r>
              <a:rPr lang="zh-CN" altLang="en-US" sz="2000" dirty="0" smtClean="0"/>
              <a:t>对</a:t>
            </a:r>
            <a:r>
              <a:rPr lang="zh-CN" altLang="en-US" sz="2000" dirty="0"/>
              <a:t>俄罗斯官方的国家通讯社塔斯社说</a:t>
            </a:r>
            <a:r>
              <a:rPr lang="zh-CN" altLang="en-US" sz="2000" dirty="0" smtClean="0"/>
              <a:t>，</a:t>
            </a:r>
            <a:r>
              <a:rPr lang="en-US" altLang="zh-CN" sz="2000" dirty="0"/>
              <a:t> </a:t>
            </a:r>
            <a:r>
              <a:rPr lang="en-US" altLang="zh-CN" sz="2000" dirty="0" err="1"/>
              <a:t>Kornilov</a:t>
            </a:r>
            <a:r>
              <a:rPr lang="zh-CN" altLang="en-US" sz="2000" dirty="0" smtClean="0"/>
              <a:t>在</a:t>
            </a:r>
            <a:r>
              <a:rPr lang="en-US" altLang="zh-CN" sz="2000" dirty="0"/>
              <a:t>12</a:t>
            </a:r>
            <a:r>
              <a:rPr lang="zh-CN" altLang="en-US" sz="2000" dirty="0"/>
              <a:t>个月</a:t>
            </a:r>
            <a:r>
              <a:rPr lang="zh-CN" altLang="en-US" sz="2000" dirty="0" smtClean="0"/>
              <a:t>内三次没有参加兴奋剂检查，</a:t>
            </a:r>
            <a:r>
              <a:rPr lang="zh-CN" altLang="en-US" sz="2000" dirty="0"/>
              <a:t>因此</a:t>
            </a:r>
            <a:r>
              <a:rPr lang="zh-CN" altLang="en-US" sz="2000" dirty="0" smtClean="0"/>
              <a:t>被</a:t>
            </a:r>
            <a:r>
              <a:rPr lang="zh-CN" altLang="en-US" sz="2000" dirty="0"/>
              <a:t>禁赛</a:t>
            </a:r>
            <a:r>
              <a:rPr lang="zh-CN" altLang="en-US" sz="2000" dirty="0" smtClean="0"/>
              <a:t>两年。  </a:t>
            </a:r>
            <a:endParaRPr lang="zh-CN"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r>
              <a:rPr lang="zh-CN" altLang="en-US" sz="2400" dirty="0" smtClean="0">
                <a:solidFill>
                  <a:schemeClr val="tx1"/>
                </a:solidFill>
              </a:rPr>
              <a:t>英国反兴奋剂机构对两名运动员作出四年</a:t>
            </a:r>
            <a:r>
              <a:rPr lang="zh-CN" altLang="en-US" sz="2400" dirty="0"/>
              <a:t>禁赛处罚</a:t>
            </a:r>
            <a:endParaRPr lang="en-US" altLang="zh-CN" sz="2400" dirty="0" smtClean="0">
              <a:solidFill>
                <a:schemeClr val="tx1"/>
              </a:solidFill>
            </a:endParaRPr>
          </a:p>
          <a:p>
            <a:r>
              <a:rPr lang="en-US" altLang="zh-CN" sz="2000" dirty="0">
                <a:hlinkClick r:id="rId2"/>
              </a:rPr>
              <a:t>https://</a:t>
            </a:r>
            <a:r>
              <a:rPr lang="en-US" altLang="zh-CN" sz="2000" dirty="0" smtClean="0">
                <a:hlinkClick r:id="rId2"/>
              </a:rPr>
              <a:t>www.insidethegames.biz/articles/1079580/uk-anti-doping-hands-four-year-bans-to-footballer-and-rugby-union-player</a:t>
            </a:r>
            <a:endParaRPr lang="en-US" altLang="zh-CN" sz="2000" dirty="0" smtClean="0"/>
          </a:p>
          <a:p>
            <a:pPr>
              <a:lnSpc>
                <a:spcPct val="150000"/>
              </a:lnSpc>
            </a:pPr>
            <a:r>
              <a:rPr lang="zh-CN" altLang="en-US" sz="2000" dirty="0" smtClean="0"/>
              <a:t>因兴奋剂违规，英国</a:t>
            </a:r>
            <a:r>
              <a:rPr lang="zh-CN" altLang="en-US" sz="2000" dirty="0"/>
              <a:t>反</a:t>
            </a:r>
            <a:r>
              <a:rPr lang="zh-CN" altLang="en-US" sz="2000" dirty="0" smtClean="0"/>
              <a:t>兴奋剂机构（</a:t>
            </a:r>
            <a:r>
              <a:rPr lang="en-US" altLang="zh-CN" sz="2000" dirty="0"/>
              <a:t>UKAD</a:t>
            </a:r>
            <a:r>
              <a:rPr lang="zh-CN" altLang="en-US" sz="2000" dirty="0" smtClean="0"/>
              <a:t>）</a:t>
            </a:r>
            <a:r>
              <a:rPr lang="zh-CN" altLang="en-US" sz="2000" dirty="0"/>
              <a:t>对</a:t>
            </a:r>
            <a:r>
              <a:rPr lang="zh-CN" altLang="en-US" sz="2000" dirty="0" smtClean="0"/>
              <a:t>英国足球运动员</a:t>
            </a:r>
            <a:r>
              <a:rPr lang="en-US" altLang="zh-CN" sz="2000" dirty="0"/>
              <a:t>Michael </a:t>
            </a:r>
            <a:r>
              <a:rPr lang="en-US" altLang="zh-CN" sz="2000" dirty="0" err="1" smtClean="0"/>
              <a:t>Phenix</a:t>
            </a:r>
            <a:r>
              <a:rPr lang="zh-CN" altLang="en-US" sz="2000" dirty="0" smtClean="0"/>
              <a:t>和苏格兰橄榄球运动员</a:t>
            </a:r>
            <a:r>
              <a:rPr lang="en-US" altLang="zh-CN" sz="2000" dirty="0"/>
              <a:t>Sean </a:t>
            </a:r>
            <a:r>
              <a:rPr lang="en-US" altLang="zh-CN" sz="2000" dirty="0" err="1" smtClean="0"/>
              <a:t>Goodfellow</a:t>
            </a:r>
            <a:r>
              <a:rPr lang="zh-CN" altLang="en-US" sz="2000" dirty="0" smtClean="0"/>
              <a:t>作出四年禁赛处罚。</a:t>
            </a:r>
            <a:endParaRPr lang="zh-CN" altLang="en-US" sz="2000" dirty="0"/>
          </a:p>
          <a:p>
            <a:pPr>
              <a:lnSpc>
                <a:spcPct val="150000"/>
              </a:lnSpc>
            </a:pPr>
            <a:r>
              <a:rPr lang="zh-CN" altLang="en-US" sz="2000" dirty="0" smtClean="0"/>
              <a:t>在</a:t>
            </a:r>
            <a:r>
              <a:rPr lang="en-US" altLang="zh-CN" sz="2000" dirty="0"/>
              <a:t>2018</a:t>
            </a:r>
            <a:r>
              <a:rPr lang="zh-CN" altLang="en-US" sz="2000" dirty="0"/>
              <a:t>年</a:t>
            </a:r>
            <a:r>
              <a:rPr lang="en-US" altLang="zh-CN" sz="2000" dirty="0"/>
              <a:t>9</a:t>
            </a:r>
            <a:r>
              <a:rPr lang="zh-CN" altLang="en-US" sz="2000" dirty="0"/>
              <a:t>月</a:t>
            </a:r>
            <a:r>
              <a:rPr lang="en-US" altLang="zh-CN" sz="2000" dirty="0"/>
              <a:t>17</a:t>
            </a:r>
            <a:r>
              <a:rPr lang="zh-CN" altLang="en-US" sz="2000" dirty="0"/>
              <a:t>日</a:t>
            </a:r>
            <a:r>
              <a:rPr lang="zh-CN" altLang="en-US" sz="2000" dirty="0" smtClean="0"/>
              <a:t>进行的一项赛外</a:t>
            </a:r>
            <a:r>
              <a:rPr lang="zh-CN" altLang="en-US" sz="2000" dirty="0"/>
              <a:t>兴奋剂检查</a:t>
            </a:r>
            <a:r>
              <a:rPr lang="zh-CN" altLang="en-US" sz="2000" dirty="0" smtClean="0"/>
              <a:t>中，</a:t>
            </a:r>
            <a:r>
              <a:rPr lang="en-US" altLang="zh-CN" sz="2000" dirty="0" err="1" smtClean="0"/>
              <a:t>Phenix</a:t>
            </a:r>
            <a:r>
              <a:rPr lang="zh-CN" altLang="en-US" sz="2000" dirty="0" smtClean="0"/>
              <a:t>被检测</a:t>
            </a:r>
            <a:r>
              <a:rPr lang="zh-CN" altLang="en-US" sz="2000" dirty="0"/>
              <a:t>出违禁</a:t>
            </a:r>
            <a:r>
              <a:rPr lang="zh-CN" altLang="en-US" sz="2000" dirty="0" smtClean="0"/>
              <a:t>物质</a:t>
            </a:r>
            <a:r>
              <a:rPr lang="zh-CN" altLang="en-US" sz="2000" dirty="0"/>
              <a:t>氧甲氢龙</a:t>
            </a:r>
            <a:r>
              <a:rPr lang="zh-CN" altLang="en-US" sz="2000" dirty="0" smtClean="0"/>
              <a:t>及其</a:t>
            </a:r>
            <a:r>
              <a:rPr lang="zh-CN" altLang="en-US" sz="2000" dirty="0"/>
              <a:t>代谢物</a:t>
            </a:r>
            <a:r>
              <a:rPr lang="en-US" altLang="zh-CN" sz="2000" dirty="0" smtClean="0"/>
              <a:t>17--</a:t>
            </a:r>
            <a:r>
              <a:rPr lang="en-US" altLang="zh-CN" sz="2000" dirty="0" err="1" smtClean="0"/>
              <a:t>epioxandrolone</a:t>
            </a:r>
            <a:r>
              <a:rPr lang="zh-CN" altLang="en-US" sz="2000" dirty="0" smtClean="0"/>
              <a:t>呈</a:t>
            </a:r>
            <a:r>
              <a:rPr lang="zh-CN" altLang="en-US" sz="2000" dirty="0"/>
              <a:t>阳性</a:t>
            </a:r>
            <a:r>
              <a:rPr lang="zh-CN" altLang="en-US" sz="2000" dirty="0" smtClean="0"/>
              <a:t>。该</a:t>
            </a:r>
            <a:r>
              <a:rPr lang="zh-CN" altLang="en-US" sz="2000" dirty="0"/>
              <a:t>样本中还发现</a:t>
            </a:r>
            <a:r>
              <a:rPr lang="zh-CN" altLang="en-US" sz="2000" dirty="0" smtClean="0"/>
              <a:t>含有</a:t>
            </a:r>
            <a:r>
              <a:rPr lang="zh-CN" altLang="en-US" sz="2000" dirty="0"/>
              <a:t>苯甲酰爱康宁</a:t>
            </a:r>
            <a:r>
              <a:rPr lang="zh-CN" altLang="en-US" sz="2000" dirty="0" smtClean="0"/>
              <a:t>，这是可卡因</a:t>
            </a:r>
            <a:r>
              <a:rPr lang="zh-CN" altLang="en-US" sz="2000" dirty="0"/>
              <a:t>的代谢物，</a:t>
            </a:r>
            <a:r>
              <a:rPr lang="zh-CN" altLang="en-US" sz="2000" dirty="0" smtClean="0"/>
              <a:t>虽然只是赛内的禁用物质，</a:t>
            </a:r>
            <a:r>
              <a:rPr lang="zh-CN" altLang="en-US" sz="2000" dirty="0"/>
              <a:t>但违反</a:t>
            </a:r>
            <a:r>
              <a:rPr lang="zh-CN" altLang="en-US" sz="2000" dirty="0" smtClean="0"/>
              <a:t>了英国足球协会（</a:t>
            </a:r>
            <a:r>
              <a:rPr lang="en-US" altLang="zh-CN" sz="2000" dirty="0" smtClean="0"/>
              <a:t>FA</a:t>
            </a:r>
            <a:r>
              <a:rPr lang="zh-CN" altLang="en-US" sz="2000" dirty="0" smtClean="0"/>
              <a:t>）的反兴奋剂规定。根据</a:t>
            </a:r>
            <a:r>
              <a:rPr lang="en-US" altLang="zh-CN" sz="2000" dirty="0" smtClean="0"/>
              <a:t>FA</a:t>
            </a:r>
            <a:r>
              <a:rPr lang="zh-CN" altLang="en-US" sz="2000" dirty="0" smtClean="0"/>
              <a:t>反</a:t>
            </a:r>
            <a:r>
              <a:rPr lang="zh-CN" altLang="en-US" sz="2000" dirty="0"/>
              <a:t>兴奋剂条例第</a:t>
            </a:r>
            <a:r>
              <a:rPr lang="en-US" altLang="zh-CN" sz="2000" dirty="0"/>
              <a:t>3</a:t>
            </a:r>
            <a:r>
              <a:rPr lang="zh-CN" altLang="en-US" sz="2000" dirty="0"/>
              <a:t>（</a:t>
            </a:r>
            <a:r>
              <a:rPr lang="en-US" altLang="zh-CN" sz="2000" dirty="0"/>
              <a:t>a</a:t>
            </a:r>
            <a:r>
              <a:rPr lang="zh-CN" altLang="en-US" sz="2000" dirty="0"/>
              <a:t>）条的规定，“球员样本中存在违禁物质或其代谢物或标记物”</a:t>
            </a:r>
            <a:r>
              <a:rPr lang="zh-CN" altLang="en-US" sz="2000" dirty="0" smtClean="0"/>
              <a:t>，</a:t>
            </a:r>
            <a:r>
              <a:rPr lang="en-US" altLang="zh-CN" sz="2000" dirty="0" err="1"/>
              <a:t>Phenix</a:t>
            </a:r>
            <a:r>
              <a:rPr lang="zh-CN" altLang="en-US" sz="2000" dirty="0" smtClean="0"/>
              <a:t>被指控</a:t>
            </a:r>
            <a:r>
              <a:rPr lang="zh-CN" altLang="en-US" sz="2000" dirty="0"/>
              <a:t>实施了</a:t>
            </a:r>
            <a:r>
              <a:rPr lang="en-US" altLang="zh-CN" sz="2000" dirty="0" smtClean="0"/>
              <a:t>ADRV</a:t>
            </a:r>
            <a:r>
              <a:rPr lang="zh-CN" altLang="en-US" sz="2000" dirty="0" smtClean="0"/>
              <a:t>行为。其禁赛期自</a:t>
            </a:r>
            <a:r>
              <a:rPr lang="zh-CN" altLang="en-US" sz="2000" dirty="0"/>
              <a:t>样品采集之日起至</a:t>
            </a:r>
            <a:r>
              <a:rPr lang="en-US" altLang="zh-CN" sz="2000" dirty="0"/>
              <a:t>2022</a:t>
            </a:r>
            <a:r>
              <a:rPr lang="zh-CN" altLang="en-US" sz="2000" dirty="0"/>
              <a:t>年</a:t>
            </a:r>
            <a:r>
              <a:rPr lang="en-US" altLang="zh-CN" sz="2000" dirty="0"/>
              <a:t>9</a:t>
            </a:r>
            <a:r>
              <a:rPr lang="zh-CN" altLang="en-US" sz="2000" dirty="0"/>
              <a:t>月</a:t>
            </a:r>
            <a:r>
              <a:rPr lang="en-US" altLang="zh-CN" sz="2000" dirty="0"/>
              <a:t>16</a:t>
            </a:r>
            <a:r>
              <a:rPr lang="zh-CN" altLang="en-US" sz="2000" dirty="0" smtClean="0"/>
              <a:t>日止。</a:t>
            </a:r>
            <a:endParaRPr lang="en-US" altLang="zh-CN" sz="2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609600" y="1238707"/>
            <a:ext cx="10972800" cy="4525215"/>
          </a:xfrm>
        </p:spPr>
        <p:txBody>
          <a:bodyPr/>
          <a:lstStyle/>
          <a:p>
            <a:pPr>
              <a:lnSpc>
                <a:spcPct val="150000"/>
              </a:lnSpc>
            </a:pPr>
            <a:r>
              <a:rPr lang="en-US" altLang="zh-CN" sz="2200" dirty="0" smtClean="0"/>
              <a:t>UKAD</a:t>
            </a:r>
            <a:r>
              <a:rPr lang="zh-CN" altLang="en-US" sz="2200" dirty="0"/>
              <a:t>的首席执行官</a:t>
            </a:r>
            <a:r>
              <a:rPr lang="en-US" altLang="zh-CN" sz="2200" dirty="0" smtClean="0"/>
              <a:t>Nicole </a:t>
            </a:r>
            <a:r>
              <a:rPr lang="en-US" altLang="zh-CN" sz="2200" dirty="0" err="1" smtClean="0"/>
              <a:t>Sapstead</a:t>
            </a:r>
            <a:r>
              <a:rPr lang="zh-CN" altLang="en-US" sz="2200" dirty="0"/>
              <a:t>说：“所有运动员都必须了解严格责任的原则，</a:t>
            </a:r>
            <a:r>
              <a:rPr lang="zh-CN" altLang="en-US" sz="2200" dirty="0" smtClean="0"/>
              <a:t>他们应当对自己体内发现</a:t>
            </a:r>
            <a:r>
              <a:rPr lang="zh-CN" altLang="en-US" sz="2200" dirty="0"/>
              <a:t>的</a:t>
            </a:r>
            <a:r>
              <a:rPr lang="zh-CN" altLang="en-US" sz="2200" dirty="0" smtClean="0"/>
              <a:t>任何禁用物质</a:t>
            </a:r>
            <a:r>
              <a:rPr lang="zh-CN" altLang="en-US" sz="2200" dirty="0"/>
              <a:t>负责</a:t>
            </a:r>
            <a:r>
              <a:rPr lang="zh-CN" altLang="en-US" sz="2200" dirty="0" smtClean="0"/>
              <a:t>。无知</a:t>
            </a:r>
            <a:r>
              <a:rPr lang="zh-CN" altLang="en-US" sz="2200" dirty="0"/>
              <a:t>是</a:t>
            </a:r>
            <a:r>
              <a:rPr lang="zh-CN" altLang="en-US" sz="2200" dirty="0" smtClean="0"/>
              <a:t>不会被接受</a:t>
            </a:r>
            <a:r>
              <a:rPr lang="zh-CN" altLang="en-US" sz="2200" dirty="0"/>
              <a:t>的辩护，同样，如果运动员患有疾病，他们应寻求专业建议或与</a:t>
            </a:r>
            <a:r>
              <a:rPr lang="en-US" altLang="zh-CN" sz="2200" dirty="0"/>
              <a:t>UKAD</a:t>
            </a:r>
            <a:r>
              <a:rPr lang="zh-CN" altLang="en-US" sz="2200" dirty="0"/>
              <a:t>讨论是否有可能获得治疗用途</a:t>
            </a:r>
            <a:r>
              <a:rPr lang="zh-CN" altLang="en-US" sz="2200" dirty="0" smtClean="0"/>
              <a:t>豁免（</a:t>
            </a:r>
            <a:r>
              <a:rPr lang="en-US" altLang="zh-CN" sz="2200" dirty="0" smtClean="0"/>
              <a:t>TUE</a:t>
            </a:r>
            <a:r>
              <a:rPr lang="zh-CN" altLang="en-US" sz="2200" dirty="0" smtClean="0"/>
              <a:t>）。</a:t>
            </a:r>
            <a:r>
              <a:rPr lang="zh-CN" altLang="en-US" sz="2200" dirty="0"/>
              <a:t>”</a:t>
            </a:r>
          </a:p>
          <a:p>
            <a:pPr>
              <a:lnSpc>
                <a:spcPct val="150000"/>
              </a:lnSpc>
            </a:pPr>
            <a:r>
              <a:rPr lang="zh-CN" altLang="en-US" sz="2200" dirty="0"/>
              <a:t>同时，根据</a:t>
            </a:r>
            <a:r>
              <a:rPr lang="en-US" altLang="zh-CN" sz="2200" dirty="0"/>
              <a:t>《</a:t>
            </a:r>
            <a:r>
              <a:rPr lang="zh-CN" altLang="en-US" sz="2200" dirty="0"/>
              <a:t>世界橄榄球反兴奋剂条例</a:t>
            </a:r>
            <a:r>
              <a:rPr lang="en-US" altLang="zh-CN" sz="2200" dirty="0"/>
              <a:t>》</a:t>
            </a:r>
            <a:r>
              <a:rPr lang="zh-CN" altLang="en-US" sz="2200" dirty="0"/>
              <a:t>第</a:t>
            </a:r>
            <a:r>
              <a:rPr lang="en-US" altLang="zh-CN" sz="2200" dirty="0"/>
              <a:t>21.2.3</a:t>
            </a:r>
            <a:r>
              <a:rPr lang="zh-CN" altLang="en-US" sz="2200" dirty="0"/>
              <a:t>条的规定</a:t>
            </a:r>
            <a:r>
              <a:rPr lang="zh-CN" altLang="en-US" sz="2200" dirty="0" smtClean="0"/>
              <a:t>，</a:t>
            </a:r>
            <a:r>
              <a:rPr lang="en-US" altLang="zh-CN" sz="2200" dirty="0" err="1"/>
              <a:t>Goodfellow</a:t>
            </a:r>
            <a:r>
              <a:rPr lang="zh-CN" altLang="en-US" sz="2200" dirty="0" smtClean="0"/>
              <a:t>被</a:t>
            </a:r>
            <a:r>
              <a:rPr lang="zh-CN" altLang="en-US" sz="2200" dirty="0"/>
              <a:t>指控</a:t>
            </a:r>
            <a:r>
              <a:rPr lang="zh-CN" altLang="en-US" sz="2200" dirty="0" smtClean="0"/>
              <a:t>有逃避</a:t>
            </a:r>
            <a:r>
              <a:rPr lang="zh-CN" altLang="en-US" sz="2200" dirty="0"/>
              <a:t>、拒绝或未能提交样本</a:t>
            </a:r>
            <a:r>
              <a:rPr lang="zh-CN" altLang="en-US" sz="2200" dirty="0" smtClean="0"/>
              <a:t>收集的行为。</a:t>
            </a:r>
            <a:endParaRPr lang="zh-CN" altLang="en-US" sz="2200" dirty="0"/>
          </a:p>
          <a:p>
            <a:pPr>
              <a:lnSpc>
                <a:spcPct val="150000"/>
              </a:lnSpc>
            </a:pPr>
            <a:r>
              <a:rPr lang="en-US" altLang="zh-CN" sz="2200" dirty="0" err="1" smtClean="0"/>
              <a:t>Sapstead</a:t>
            </a:r>
            <a:r>
              <a:rPr lang="zh-CN" altLang="en-US" sz="2200" dirty="0"/>
              <a:t>称</a:t>
            </a:r>
            <a:r>
              <a:rPr lang="zh-CN" altLang="en-US" sz="2200" dirty="0" smtClean="0"/>
              <a:t>：</a:t>
            </a:r>
            <a:r>
              <a:rPr lang="zh-CN" altLang="en-US" sz="2200" dirty="0"/>
              <a:t>“所有运动员都有责任遵守样品采集规定</a:t>
            </a:r>
            <a:r>
              <a:rPr lang="zh-CN" altLang="en-US" sz="2200" dirty="0" smtClean="0"/>
              <a:t>。不</a:t>
            </a:r>
            <a:r>
              <a:rPr lang="zh-CN" altLang="en-US" sz="2200" dirty="0"/>
              <a:t>这样做可能会导致与未</a:t>
            </a:r>
            <a:r>
              <a:rPr lang="zh-CN" altLang="en-US" sz="2200" dirty="0" smtClean="0"/>
              <a:t>通过</a:t>
            </a:r>
            <a:r>
              <a:rPr lang="zh-CN" altLang="en-US" sz="2200" dirty="0"/>
              <a:t>检查</a:t>
            </a:r>
            <a:r>
              <a:rPr lang="zh-CN" altLang="en-US" sz="2200" dirty="0" smtClean="0"/>
              <a:t>相同</a:t>
            </a:r>
            <a:r>
              <a:rPr lang="zh-CN" altLang="en-US" sz="2200" dirty="0"/>
              <a:t>的制裁。</a:t>
            </a:r>
            <a:r>
              <a:rPr lang="zh-CN" altLang="en-US" sz="2200" dirty="0" smtClean="0"/>
              <a:t>”</a:t>
            </a:r>
            <a:endParaRPr lang="en-US" altLang="zh-CN" sz="2200" dirty="0" smtClean="0"/>
          </a:p>
          <a:p>
            <a:pPr>
              <a:lnSpc>
                <a:spcPct val="150000"/>
              </a:lnSpc>
            </a:pPr>
            <a:r>
              <a:rPr lang="en-US" altLang="zh-CN" sz="2200" dirty="0" err="1" smtClean="0"/>
              <a:t>Goodfellow</a:t>
            </a:r>
            <a:r>
              <a:rPr lang="zh-CN" altLang="en-US" sz="2200" dirty="0" smtClean="0"/>
              <a:t>的</a:t>
            </a:r>
            <a:r>
              <a:rPr lang="zh-CN" altLang="en-US" sz="2200" dirty="0"/>
              <a:t>禁赛期</a:t>
            </a:r>
            <a:r>
              <a:rPr lang="zh-CN" altLang="en-US" sz="2200" dirty="0" smtClean="0"/>
              <a:t>自</a:t>
            </a:r>
            <a:r>
              <a:rPr lang="en-US" altLang="zh-CN" sz="2200" dirty="0"/>
              <a:t>2019</a:t>
            </a:r>
            <a:r>
              <a:rPr lang="zh-CN" altLang="en-US" sz="2200" dirty="0"/>
              <a:t>年</a:t>
            </a:r>
            <a:r>
              <a:rPr lang="en-US" altLang="zh-CN" sz="2200" dirty="0"/>
              <a:t>1</a:t>
            </a:r>
            <a:r>
              <a:rPr lang="zh-CN" altLang="en-US" sz="2200" dirty="0"/>
              <a:t>月</a:t>
            </a:r>
            <a:r>
              <a:rPr lang="en-US" altLang="zh-CN" sz="2200" dirty="0"/>
              <a:t>2</a:t>
            </a:r>
            <a:r>
              <a:rPr lang="zh-CN" altLang="en-US" sz="2200" dirty="0"/>
              <a:t>日样品采集之日起至</a:t>
            </a:r>
            <a:r>
              <a:rPr lang="en-US" altLang="zh-CN" sz="2200" dirty="0"/>
              <a:t>2023</a:t>
            </a:r>
            <a:r>
              <a:rPr lang="zh-CN" altLang="en-US" sz="2200" dirty="0"/>
              <a:t>年</a:t>
            </a:r>
            <a:r>
              <a:rPr lang="en-US" altLang="zh-CN" sz="2200" dirty="0"/>
              <a:t>1</a:t>
            </a:r>
            <a:r>
              <a:rPr lang="zh-CN" altLang="en-US" sz="2200" dirty="0"/>
              <a:t>月</a:t>
            </a:r>
            <a:r>
              <a:rPr lang="en-US" altLang="zh-CN" sz="2200" dirty="0"/>
              <a:t>1</a:t>
            </a:r>
            <a:r>
              <a:rPr lang="zh-CN" altLang="en-US" sz="2200" dirty="0" smtClean="0"/>
              <a:t>日止</a:t>
            </a:r>
            <a:r>
              <a:rPr lang="zh-CN" altLang="en-US" sz="2200" dirty="0"/>
              <a:t>。</a:t>
            </a:r>
          </a:p>
          <a:p>
            <a:pPr marL="0" indent="0">
              <a:lnSpc>
                <a:spcPct val="150000"/>
              </a:lnSpc>
              <a:buNone/>
            </a:pPr>
            <a:endParaRPr lang="el-GR" altLang="zh-CN" sz="2000" dirty="0"/>
          </a:p>
          <a:p>
            <a:pPr marL="0" indent="0">
              <a:lnSpc>
                <a:spcPct val="150000"/>
              </a:lnSpc>
              <a:buNone/>
            </a:pPr>
            <a:endParaRPr lang="zh-CN" alt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r>
              <a:rPr lang="zh-CN" altLang="en-US" sz="2400" dirty="0" smtClean="0">
                <a:solidFill>
                  <a:schemeClr val="tx1"/>
                </a:solidFill>
              </a:rPr>
              <a:t>中国奥运会金牌得主将成为</a:t>
            </a:r>
            <a:r>
              <a:rPr lang="en-US" altLang="zh-CN" sz="2400" dirty="0" smtClean="0"/>
              <a:t>WADA</a:t>
            </a:r>
            <a:r>
              <a:rPr lang="zh-CN" altLang="en-US" sz="2400" dirty="0" smtClean="0"/>
              <a:t>副主席</a:t>
            </a:r>
            <a:endParaRPr lang="en-US" altLang="zh-CN" sz="2400" dirty="0" smtClean="0"/>
          </a:p>
          <a:p>
            <a:r>
              <a:rPr lang="en-US" altLang="zh-CN" sz="2000" dirty="0">
                <a:hlinkClick r:id="rId2"/>
              </a:rPr>
              <a:t>https://</a:t>
            </a:r>
            <a:r>
              <a:rPr lang="en-US" altLang="zh-CN" sz="2000" dirty="0" smtClean="0">
                <a:hlinkClick r:id="rId2"/>
              </a:rPr>
              <a:t>www.insidethegames.biz/articles/1079568/chinese-double-olympic-gold-medallist-set-to-become-wada-vice-president-after-ioc-executive-board-nomination</a:t>
            </a:r>
            <a:endParaRPr lang="en-US" altLang="zh-CN" sz="2000" dirty="0" smtClean="0"/>
          </a:p>
          <a:p>
            <a:pPr>
              <a:lnSpc>
                <a:spcPct val="150000"/>
              </a:lnSpc>
            </a:pPr>
            <a:r>
              <a:rPr lang="zh-CN" altLang="en-US" sz="2000" dirty="0" smtClean="0"/>
              <a:t>奥运</a:t>
            </a:r>
            <a:r>
              <a:rPr lang="zh-CN" altLang="en-US" sz="2000" dirty="0"/>
              <a:t>短道速滑金牌得主</a:t>
            </a:r>
            <a:r>
              <a:rPr lang="zh-CN" altLang="en-US" sz="2000" dirty="0" smtClean="0"/>
              <a:t>杨扬</a:t>
            </a:r>
            <a:r>
              <a:rPr lang="zh-CN" altLang="en-US" sz="2000" dirty="0"/>
              <a:t>将</a:t>
            </a:r>
            <a:r>
              <a:rPr lang="zh-CN" altLang="en-US" sz="2000" dirty="0" smtClean="0"/>
              <a:t>成为</a:t>
            </a:r>
            <a:r>
              <a:rPr lang="en-US" altLang="zh-CN" sz="2000" dirty="0" smtClean="0"/>
              <a:t>WADA</a:t>
            </a:r>
            <a:r>
              <a:rPr lang="zh-CN" altLang="en-US" sz="2000" dirty="0" smtClean="0"/>
              <a:t>副主席。国际</a:t>
            </a:r>
            <a:r>
              <a:rPr lang="zh-CN" altLang="en-US" sz="2000" dirty="0"/>
              <a:t>奥林匹克委员会（</a:t>
            </a:r>
            <a:r>
              <a:rPr lang="en-US" altLang="zh-CN" sz="2000" dirty="0"/>
              <a:t>IOC</a:t>
            </a:r>
            <a:r>
              <a:rPr lang="zh-CN" altLang="en-US" sz="2000" dirty="0"/>
              <a:t>）执行委员会宣布，在其最近的一次会议上，它</a:t>
            </a:r>
            <a:r>
              <a:rPr lang="zh-CN" altLang="en-US" sz="2000" dirty="0" smtClean="0"/>
              <a:t>已提名这</a:t>
            </a:r>
            <a:r>
              <a:rPr lang="zh-CN" altLang="en-US" sz="2000" dirty="0"/>
              <a:t>位历史上最有名望的滑冰</a:t>
            </a:r>
            <a:r>
              <a:rPr lang="zh-CN" altLang="en-US" sz="2000" dirty="0" smtClean="0"/>
              <a:t>运动员为</a:t>
            </a:r>
            <a:r>
              <a:rPr lang="en-US" altLang="zh-CN" sz="2000" dirty="0" smtClean="0"/>
              <a:t>WADA</a:t>
            </a:r>
            <a:r>
              <a:rPr lang="zh-CN" altLang="en-US" sz="2000" dirty="0" smtClean="0"/>
              <a:t>的副主席。杨扬将</a:t>
            </a:r>
            <a:r>
              <a:rPr lang="zh-CN" altLang="en-US" sz="2000" dirty="0"/>
              <a:t>于</a:t>
            </a:r>
            <a:r>
              <a:rPr lang="en-US" altLang="zh-CN" sz="2000" dirty="0"/>
              <a:t>11</a:t>
            </a:r>
            <a:r>
              <a:rPr lang="zh-CN" altLang="en-US" sz="2000" dirty="0"/>
              <a:t>月在波兰举行的世界体育兴奋剂大会上正式当选</a:t>
            </a:r>
            <a:r>
              <a:rPr lang="zh-CN" altLang="en-US" sz="2000" dirty="0" smtClean="0"/>
              <a:t>。这</a:t>
            </a:r>
            <a:r>
              <a:rPr lang="zh-CN" altLang="en-US" sz="2000" dirty="0"/>
              <a:t>位</a:t>
            </a:r>
            <a:r>
              <a:rPr lang="en-US" altLang="zh-CN" sz="2000" dirty="0"/>
              <a:t>42</a:t>
            </a:r>
            <a:r>
              <a:rPr lang="zh-CN" altLang="en-US" sz="2000" dirty="0"/>
              <a:t>岁的</a:t>
            </a:r>
            <a:r>
              <a:rPr lang="zh-CN" altLang="en-US" sz="2000" dirty="0" smtClean="0"/>
              <a:t>前</a:t>
            </a:r>
            <a:r>
              <a:rPr lang="en-US" altLang="zh-CN" sz="2000" dirty="0" smtClean="0"/>
              <a:t>IOC</a:t>
            </a:r>
            <a:r>
              <a:rPr lang="zh-CN" altLang="en-US" sz="2000" dirty="0" smtClean="0"/>
              <a:t>委员</a:t>
            </a:r>
            <a:r>
              <a:rPr lang="zh-CN" altLang="en-US" sz="2000" dirty="0"/>
              <a:t>曾于</a:t>
            </a:r>
            <a:r>
              <a:rPr lang="en-US" altLang="zh-CN" sz="2000" dirty="0"/>
              <a:t>2005</a:t>
            </a:r>
            <a:r>
              <a:rPr lang="zh-CN" altLang="en-US" sz="2000" dirty="0"/>
              <a:t>年至</a:t>
            </a:r>
            <a:r>
              <a:rPr lang="en-US" altLang="zh-CN" sz="2000" dirty="0"/>
              <a:t>2013</a:t>
            </a:r>
            <a:r>
              <a:rPr lang="zh-CN" altLang="en-US" sz="2000" dirty="0"/>
              <a:t>年</a:t>
            </a:r>
            <a:r>
              <a:rPr lang="zh-CN" altLang="en-US" sz="2000" dirty="0" smtClean="0"/>
              <a:t>在</a:t>
            </a:r>
            <a:r>
              <a:rPr lang="en-US" altLang="zh-CN" sz="2000" dirty="0" smtClean="0"/>
              <a:t>WADA</a:t>
            </a:r>
            <a:r>
              <a:rPr lang="zh-CN" altLang="en-US" sz="2000" dirty="0" smtClean="0"/>
              <a:t>的运动员</a:t>
            </a:r>
            <a:r>
              <a:rPr lang="zh-CN" altLang="en-US" sz="2000" dirty="0"/>
              <a:t>委员会任职，他将与</a:t>
            </a:r>
            <a:r>
              <a:rPr lang="zh-CN" altLang="en-US" sz="2000" dirty="0" smtClean="0"/>
              <a:t>当选</a:t>
            </a:r>
            <a:r>
              <a:rPr lang="zh-CN" altLang="en-US" sz="2000" dirty="0"/>
              <a:t>主席</a:t>
            </a:r>
            <a:r>
              <a:rPr lang="en-US" altLang="zh-CN" sz="2000" dirty="0" err="1" smtClean="0"/>
              <a:t>Witold</a:t>
            </a:r>
            <a:r>
              <a:rPr lang="en-US" altLang="zh-CN" sz="2000" dirty="0" smtClean="0"/>
              <a:t> </a:t>
            </a:r>
            <a:r>
              <a:rPr lang="en-US" altLang="zh-CN" sz="2000" dirty="0" err="1" smtClean="0"/>
              <a:t>Bańka</a:t>
            </a:r>
            <a:r>
              <a:rPr lang="zh-CN" altLang="en-US" sz="2000" dirty="0" smtClean="0"/>
              <a:t>一起</a:t>
            </a:r>
            <a:r>
              <a:rPr lang="zh-CN" altLang="en-US" sz="2000" dirty="0"/>
              <a:t>工作</a:t>
            </a:r>
            <a:r>
              <a:rPr lang="zh-CN" altLang="en-US" sz="2000" dirty="0" smtClean="0"/>
              <a:t>。杨扬和</a:t>
            </a:r>
            <a:r>
              <a:rPr lang="en-US" altLang="zh-CN" sz="2000" dirty="0" err="1"/>
              <a:t>Bańka</a:t>
            </a:r>
            <a:r>
              <a:rPr lang="zh-CN" altLang="en-US" sz="2000" dirty="0" smtClean="0"/>
              <a:t>将</a:t>
            </a:r>
            <a:r>
              <a:rPr lang="zh-CN" altLang="en-US" sz="2000" dirty="0"/>
              <a:t>接替</a:t>
            </a:r>
            <a:r>
              <a:rPr lang="zh-CN" altLang="en-US" sz="2000" dirty="0" smtClean="0"/>
              <a:t>克</a:t>
            </a:r>
            <a:r>
              <a:rPr lang="en-US" altLang="zh-CN" sz="2000" dirty="0" smtClean="0"/>
              <a:t>Sir </a:t>
            </a:r>
            <a:r>
              <a:rPr lang="en-US" altLang="zh-CN" sz="2000" dirty="0"/>
              <a:t>Craig </a:t>
            </a:r>
            <a:r>
              <a:rPr lang="en-US" altLang="zh-CN" sz="2000" dirty="0" err="1" smtClean="0"/>
              <a:t>Reedie</a:t>
            </a:r>
            <a:r>
              <a:rPr lang="zh-CN" altLang="en-US" sz="2000" dirty="0" smtClean="0"/>
              <a:t>，</a:t>
            </a:r>
            <a:r>
              <a:rPr lang="zh-CN" altLang="en-US" sz="2000" dirty="0"/>
              <a:t>他们将</a:t>
            </a:r>
            <a:r>
              <a:rPr lang="zh-CN" altLang="en-US" sz="2000" dirty="0" smtClean="0"/>
              <a:t>于</a:t>
            </a:r>
            <a:r>
              <a:rPr lang="en-US" altLang="zh-CN" sz="2000" dirty="0" smtClean="0"/>
              <a:t>2020</a:t>
            </a:r>
            <a:r>
              <a:rPr lang="zh-CN" altLang="en-US" sz="2000" dirty="0" smtClean="0"/>
              <a:t>年</a:t>
            </a:r>
            <a:r>
              <a:rPr lang="en-US" altLang="zh-CN" sz="2000" dirty="0" smtClean="0"/>
              <a:t>1</a:t>
            </a:r>
            <a:r>
              <a:rPr lang="zh-CN" altLang="en-US" sz="2000" dirty="0"/>
              <a:t>月</a:t>
            </a:r>
            <a:r>
              <a:rPr lang="en-US" altLang="zh-CN" sz="2000" dirty="0"/>
              <a:t>1</a:t>
            </a:r>
            <a:r>
              <a:rPr lang="zh-CN" altLang="en-US" sz="2000" dirty="0"/>
              <a:t>日开始各自的任期</a:t>
            </a:r>
            <a:r>
              <a:rPr lang="zh-CN" altLang="en-US" sz="2000" dirty="0" smtClean="0"/>
              <a:t>。</a:t>
            </a:r>
            <a:endParaRPr lang="zh-CN" altLang="en-US" sz="2000" dirty="0"/>
          </a:p>
          <a:p>
            <a:pPr>
              <a:lnSpc>
                <a:spcPct val="150000"/>
              </a:lnSpc>
            </a:pPr>
            <a:r>
              <a:rPr lang="zh-CN" altLang="en-US" sz="2000" dirty="0"/>
              <a:t>杨扬</a:t>
            </a:r>
            <a:r>
              <a:rPr lang="zh-CN" altLang="en-US" sz="2000" dirty="0" smtClean="0"/>
              <a:t>曾</a:t>
            </a:r>
            <a:r>
              <a:rPr lang="en-US" altLang="zh-CN" sz="2000" dirty="0"/>
              <a:t>32</a:t>
            </a:r>
            <a:r>
              <a:rPr lang="zh-CN" altLang="en-US" sz="2000" dirty="0"/>
              <a:t>次获得世界锦标赛金牌</a:t>
            </a:r>
            <a:r>
              <a:rPr lang="zh-CN" altLang="en-US" sz="2000" dirty="0" smtClean="0"/>
              <a:t>，获得了</a:t>
            </a:r>
            <a:r>
              <a:rPr lang="en-US" altLang="zh-CN" sz="2000" dirty="0" smtClean="0"/>
              <a:t>500</a:t>
            </a:r>
            <a:r>
              <a:rPr lang="zh-CN" altLang="en-US" sz="2000" dirty="0" smtClean="0"/>
              <a:t>米和</a:t>
            </a:r>
            <a:r>
              <a:rPr lang="en-US" altLang="zh-CN" sz="2000" dirty="0" smtClean="0"/>
              <a:t>1000</a:t>
            </a:r>
            <a:r>
              <a:rPr lang="zh-CN" altLang="en-US" sz="2000" dirty="0" smtClean="0"/>
              <a:t>米世界冠军的头衔，并且获得了</a:t>
            </a:r>
            <a:r>
              <a:rPr lang="en-US" altLang="zh-CN" sz="2000" dirty="0" smtClean="0"/>
              <a:t>2002</a:t>
            </a:r>
            <a:r>
              <a:rPr lang="zh-CN" altLang="en-US" sz="2000" dirty="0"/>
              <a:t>年盐湖城</a:t>
            </a:r>
            <a:r>
              <a:rPr lang="en-US" altLang="zh-CN" sz="2000" dirty="0"/>
              <a:t>3000</a:t>
            </a:r>
            <a:r>
              <a:rPr lang="zh-CN" altLang="en-US" sz="2000" dirty="0"/>
              <a:t>米</a:t>
            </a:r>
            <a:r>
              <a:rPr lang="zh-CN" altLang="en-US" sz="2000" dirty="0" smtClean="0"/>
              <a:t>接力赛</a:t>
            </a:r>
            <a:r>
              <a:rPr lang="zh-CN" altLang="en-US" sz="2000" dirty="0"/>
              <a:t>的</a:t>
            </a:r>
            <a:r>
              <a:rPr lang="zh-CN" altLang="en-US" sz="2000" dirty="0" smtClean="0"/>
              <a:t>银牌。她</a:t>
            </a:r>
            <a:r>
              <a:rPr lang="zh-CN" altLang="en-US" sz="2000" dirty="0"/>
              <a:t>在盐湖城的胜利使她成为中国第一个冬奥会金牌</a:t>
            </a:r>
            <a:r>
              <a:rPr lang="zh-CN" altLang="en-US" sz="2000" dirty="0" smtClean="0"/>
              <a:t>得主。 </a:t>
            </a:r>
            <a:endParaRPr lang="zh-CN"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5" y="1294463"/>
            <a:ext cx="10972800" cy="4525215"/>
          </a:xfrm>
        </p:spPr>
        <p:txBody>
          <a:bodyPr/>
          <a:lstStyle/>
          <a:p>
            <a:r>
              <a:rPr lang="zh-CN" altLang="en-US" sz="2400" dirty="0" smtClean="0"/>
              <a:t>印度运动员联合会对</a:t>
            </a:r>
            <a:r>
              <a:rPr lang="zh-CN" altLang="en-US" sz="2400" dirty="0" smtClean="0">
                <a:solidFill>
                  <a:schemeClr val="tx1"/>
                </a:solidFill>
              </a:rPr>
              <a:t>亚洲田径锦标赛</a:t>
            </a:r>
            <a:r>
              <a:rPr lang="zh-CN" altLang="en-US" sz="2400" dirty="0" smtClean="0"/>
              <a:t>冠军得主的兴奋剂检查结果感到愤怒</a:t>
            </a:r>
            <a:endParaRPr lang="en-US" altLang="zh-CN" sz="2400" dirty="0" smtClean="0"/>
          </a:p>
          <a:p>
            <a:r>
              <a:rPr lang="en-US" altLang="zh-CN" sz="2000" dirty="0">
                <a:hlinkClick r:id="rId2"/>
              </a:rPr>
              <a:t>https://</a:t>
            </a:r>
            <a:r>
              <a:rPr lang="en-US" altLang="zh-CN" sz="2000" dirty="0" smtClean="0">
                <a:hlinkClick r:id="rId2"/>
              </a:rPr>
              <a:t>www.insidethegames.biz/articles/1079543/athletics-federation-of-india-anger-over-failure-to-report-earlier-failure-as-asian-800m-champion-tests-positive</a:t>
            </a:r>
            <a:endParaRPr lang="en-US" altLang="zh-CN" sz="2000" dirty="0" smtClean="0"/>
          </a:p>
          <a:p>
            <a:pPr>
              <a:lnSpc>
                <a:spcPct val="150000"/>
              </a:lnSpc>
            </a:pPr>
            <a:r>
              <a:rPr lang="zh-CN" altLang="en-US" sz="2000" dirty="0"/>
              <a:t>上个月在多哈举行的亚洲田径锦标赛上，印度</a:t>
            </a:r>
            <a:r>
              <a:rPr lang="zh-CN" altLang="en-US" sz="2000" dirty="0" smtClean="0"/>
              <a:t>选手</a:t>
            </a:r>
            <a:r>
              <a:rPr lang="en-US" altLang="zh-CN" sz="2000" dirty="0" err="1"/>
              <a:t>Gomathi</a:t>
            </a:r>
            <a:r>
              <a:rPr lang="en-US" altLang="zh-CN" sz="2000" dirty="0"/>
              <a:t> </a:t>
            </a:r>
            <a:r>
              <a:rPr lang="en-US" altLang="zh-CN" sz="2000" dirty="0" err="1" smtClean="0"/>
              <a:t>Marimuthu</a:t>
            </a:r>
            <a:r>
              <a:rPr lang="zh-CN" altLang="en-US" sz="2000" dirty="0" smtClean="0"/>
              <a:t>出人意料</a:t>
            </a:r>
            <a:r>
              <a:rPr lang="zh-CN" altLang="en-US" sz="2000" dirty="0"/>
              <a:t>地获得了女子</a:t>
            </a:r>
            <a:r>
              <a:rPr lang="en-US" altLang="zh-CN" sz="2000" dirty="0"/>
              <a:t>800</a:t>
            </a:r>
            <a:r>
              <a:rPr lang="zh-CN" altLang="en-US" sz="2000" dirty="0"/>
              <a:t>米金牌</a:t>
            </a:r>
            <a:r>
              <a:rPr lang="zh-CN" altLang="en-US" sz="2000" dirty="0" smtClean="0"/>
              <a:t>，然而，在其样本检测出阳性</a:t>
            </a:r>
            <a:r>
              <a:rPr lang="zh-CN" altLang="en-US" sz="2000" dirty="0"/>
              <a:t>后，她将失去冠军头衔。</a:t>
            </a:r>
          </a:p>
          <a:p>
            <a:pPr>
              <a:lnSpc>
                <a:spcPct val="150000"/>
              </a:lnSpc>
            </a:pPr>
            <a:r>
              <a:rPr lang="zh-CN" altLang="en-US" sz="2000" dirty="0" smtClean="0"/>
              <a:t>印度运动员联合会（</a:t>
            </a:r>
            <a:r>
              <a:rPr lang="en-US" altLang="zh-CN" sz="2000" dirty="0" smtClean="0"/>
              <a:t>AFI</a:t>
            </a:r>
            <a:r>
              <a:rPr lang="zh-CN" altLang="en-US" sz="2000" dirty="0" smtClean="0"/>
              <a:t>）内部对此感到很愤怒，他们认为</a:t>
            </a:r>
            <a:r>
              <a:rPr lang="zh-CN" altLang="en-US" sz="2000" dirty="0"/>
              <a:t>国家反兴奋剂机构没有通知</a:t>
            </a:r>
            <a:r>
              <a:rPr lang="zh-CN" altLang="en-US" sz="2000" dirty="0" smtClean="0"/>
              <a:t>他们</a:t>
            </a:r>
            <a:r>
              <a:rPr lang="en-US" altLang="zh-CN" sz="2000" dirty="0" err="1" smtClean="0"/>
              <a:t>Marimuthu</a:t>
            </a:r>
            <a:r>
              <a:rPr lang="zh-CN" altLang="en-US" sz="2000" dirty="0" smtClean="0"/>
              <a:t>在</a:t>
            </a:r>
            <a:r>
              <a:rPr lang="en-US" altLang="zh-CN" sz="2000" dirty="0" smtClean="0"/>
              <a:t>3</a:t>
            </a:r>
            <a:r>
              <a:rPr lang="zh-CN" altLang="en-US" sz="2000" dirty="0" smtClean="0"/>
              <a:t>月</a:t>
            </a:r>
            <a:r>
              <a:rPr lang="en-US" altLang="zh-CN" sz="2000" dirty="0" smtClean="0"/>
              <a:t>15</a:t>
            </a:r>
            <a:r>
              <a:rPr lang="zh-CN" altLang="en-US" sz="2000" dirty="0" smtClean="0"/>
              <a:t>日至</a:t>
            </a:r>
            <a:r>
              <a:rPr lang="en-US" altLang="zh-CN" sz="2000" dirty="0" smtClean="0"/>
              <a:t>18</a:t>
            </a:r>
            <a:r>
              <a:rPr lang="zh-CN" altLang="en-US" sz="2000" dirty="0" smtClean="0"/>
              <a:t>日在帕提亚拉举行的“联合会杯“上的阳性检查结果。一</a:t>
            </a:r>
            <a:r>
              <a:rPr lang="zh-CN" altLang="en-US" sz="2000" dirty="0"/>
              <a:t>位</a:t>
            </a:r>
            <a:r>
              <a:rPr lang="en-US" altLang="zh-CN" sz="2000" dirty="0"/>
              <a:t>AFI</a:t>
            </a:r>
            <a:r>
              <a:rPr lang="zh-CN" altLang="en-US" sz="2000" dirty="0"/>
              <a:t>官员对</a:t>
            </a:r>
            <a:r>
              <a:rPr lang="zh-CN" altLang="en-US" sz="2000" dirty="0" smtClean="0"/>
              <a:t>印度</a:t>
            </a:r>
            <a:r>
              <a:rPr lang="zh-CN" altLang="en-US" sz="2000" dirty="0"/>
              <a:t>媒体</a:t>
            </a:r>
            <a:r>
              <a:rPr lang="zh-CN" altLang="en-US" sz="2000" dirty="0" smtClean="0"/>
              <a:t>表示到：</a:t>
            </a:r>
            <a:r>
              <a:rPr lang="zh-CN" altLang="en-US" sz="2000" dirty="0"/>
              <a:t>“我们已经了解到，在</a:t>
            </a:r>
            <a:r>
              <a:rPr lang="en-US" altLang="zh-CN" sz="2000" dirty="0"/>
              <a:t>3</a:t>
            </a:r>
            <a:r>
              <a:rPr lang="zh-CN" altLang="en-US" sz="2000" dirty="0"/>
              <a:t>月中旬举行</a:t>
            </a:r>
            <a:r>
              <a:rPr lang="zh-CN" altLang="en-US" sz="2000" dirty="0" smtClean="0"/>
              <a:t>的联合会</a:t>
            </a:r>
            <a:r>
              <a:rPr lang="zh-CN" altLang="en-US" sz="2000" dirty="0"/>
              <a:t>杯</a:t>
            </a:r>
            <a:r>
              <a:rPr lang="zh-CN" altLang="en-US" sz="2000" dirty="0" smtClean="0"/>
              <a:t>期间</a:t>
            </a:r>
            <a:r>
              <a:rPr lang="zh-CN" altLang="en-US" sz="2000" dirty="0"/>
              <a:t>，</a:t>
            </a:r>
            <a:r>
              <a:rPr lang="en-US" altLang="zh-CN" sz="2000" dirty="0" err="1"/>
              <a:t>Gomathi</a:t>
            </a:r>
            <a:r>
              <a:rPr lang="zh-CN" altLang="en-US" sz="2000" dirty="0"/>
              <a:t>的样本也呈</a:t>
            </a:r>
            <a:r>
              <a:rPr lang="zh-CN" altLang="en-US" sz="2000" dirty="0" smtClean="0"/>
              <a:t>阳性</a:t>
            </a:r>
            <a:r>
              <a:rPr lang="zh-CN" altLang="en-US" sz="2000" dirty="0"/>
              <a:t>，</a:t>
            </a:r>
            <a:r>
              <a:rPr lang="zh-CN" altLang="en-US" sz="2000" dirty="0" smtClean="0"/>
              <a:t>但</a:t>
            </a:r>
            <a:r>
              <a:rPr lang="zh-CN" altLang="en-US" sz="2000" dirty="0"/>
              <a:t>即使是现在，在两个多月之后，这份报告仍然没有送达我们</a:t>
            </a:r>
            <a:r>
              <a:rPr lang="zh-CN" altLang="en-US" sz="2000" dirty="0" smtClean="0"/>
              <a:t>。如果</a:t>
            </a:r>
            <a:r>
              <a:rPr lang="zh-CN" altLang="en-US" sz="2000" dirty="0"/>
              <a:t>报告按时交给我们，她就不能参加亚运会了</a:t>
            </a:r>
            <a:r>
              <a:rPr lang="zh-CN" altLang="en-US" sz="2000" dirty="0" smtClean="0"/>
              <a:t>，国家</a:t>
            </a:r>
            <a:r>
              <a:rPr lang="zh-CN" altLang="en-US" sz="2000" dirty="0"/>
              <a:t>就不会受到这样的耻辱</a:t>
            </a:r>
            <a:r>
              <a:rPr lang="zh-CN" altLang="en-US" sz="2000" dirty="0" smtClean="0"/>
              <a:t>。”</a:t>
            </a:r>
            <a:endParaRPr lang="zh-CN" altLang="en-US" sz="2000" dirty="0"/>
          </a:p>
          <a:p>
            <a:pPr marL="0" indent="0">
              <a:lnSpc>
                <a:spcPct val="150000"/>
              </a:lnSpc>
              <a:buNone/>
            </a:pPr>
            <a:endParaRPr lang="zh-CN" altLang="en-US" sz="2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446048" y="1216937"/>
            <a:ext cx="11299903" cy="4796648"/>
          </a:xfrm>
        </p:spPr>
        <p:txBody>
          <a:bodyPr/>
          <a:lstStyle/>
          <a:p>
            <a:pPr>
              <a:lnSpc>
                <a:spcPct val="120000"/>
              </a:lnSpc>
              <a:spcBef>
                <a:spcPts val="600"/>
              </a:spcBef>
            </a:pPr>
            <a:r>
              <a:rPr lang="zh-CN" altLang="en-US" sz="2200" dirty="0"/>
              <a:t>据称，这将确保有根据的肉食品污染案件得到公平处理，尤其可能防止运动员因食用受污染的肉类，而导致比赛结果被取消的情况。</a:t>
            </a:r>
          </a:p>
          <a:p>
            <a:pPr>
              <a:lnSpc>
                <a:spcPct val="120000"/>
              </a:lnSpc>
              <a:spcBef>
                <a:spcPts val="600"/>
              </a:spcBef>
            </a:pPr>
            <a:r>
              <a:rPr lang="zh-CN" altLang="en-US" sz="2200" dirty="0"/>
              <a:t>为了</a:t>
            </a:r>
            <a:r>
              <a:rPr lang="zh-CN" altLang="en-US" sz="2200" dirty="0" smtClean="0"/>
              <a:t>给ADOs面临</a:t>
            </a:r>
            <a:r>
              <a:rPr lang="zh-CN" altLang="en-US" sz="2200" dirty="0"/>
              <a:t>潜在的肉食品污染案件提供指导</a:t>
            </a:r>
            <a:r>
              <a:rPr lang="zh-CN" altLang="en-US" sz="2200" dirty="0" smtClean="0"/>
              <a:t>，</a:t>
            </a:r>
            <a:r>
              <a:rPr lang="en-US" altLang="zh-CN" sz="2200" dirty="0" smtClean="0"/>
              <a:t>WADA</a:t>
            </a:r>
            <a:r>
              <a:rPr lang="zh-CN" altLang="en-US" sz="2200" dirty="0" smtClean="0"/>
              <a:t>已经</a:t>
            </a:r>
            <a:r>
              <a:rPr lang="zh-CN" altLang="en-US" sz="2200" dirty="0"/>
              <a:t>制定了一份关于肉类污染的“利益相关者通知”，其中详细说明了基于运动员样本中检测到的克伦特罗浓度的实验室报告说明。“通知”的内容还</a:t>
            </a:r>
            <a:r>
              <a:rPr lang="zh-CN" altLang="en-US" sz="2200" dirty="0" smtClean="0"/>
              <a:t>包括，在</a:t>
            </a:r>
            <a:r>
              <a:rPr lang="zh-CN" altLang="en-US" sz="2200" dirty="0"/>
              <a:t>这种情况</a:t>
            </a:r>
            <a:r>
              <a:rPr lang="zh-CN" altLang="en-US" sz="2200" dirty="0" smtClean="0"/>
              <a:t>下ADOs必须</a:t>
            </a:r>
            <a:r>
              <a:rPr lang="zh-CN" altLang="en-US" sz="2200" dirty="0"/>
              <a:t>遵循的调查步骤。</a:t>
            </a:r>
          </a:p>
          <a:p>
            <a:pPr>
              <a:lnSpc>
                <a:spcPct val="120000"/>
              </a:lnSpc>
              <a:spcBef>
                <a:spcPts val="600"/>
              </a:spcBef>
            </a:pPr>
            <a:r>
              <a:rPr lang="zh-CN" altLang="en-US" sz="2200" dirty="0"/>
              <a:t>在遵循通知中所示的指示和调查步骤之后，如果确定在其样本中检测到克伦特罗与肉类污染相一致的话，ADO</a:t>
            </a:r>
            <a:r>
              <a:rPr lang="en-US" altLang="zh-CN" sz="2200" dirty="0"/>
              <a:t>s</a:t>
            </a:r>
            <a:r>
              <a:rPr lang="zh-CN" altLang="en-US" sz="2200" dirty="0"/>
              <a:t>可以结案，并允许运动员保留其结果(在比赛中收集的样本</a:t>
            </a:r>
            <a:r>
              <a:rPr lang="zh-CN" altLang="en-US" sz="2200" dirty="0" smtClean="0"/>
              <a:t>) 。</a:t>
            </a:r>
            <a:r>
              <a:rPr lang="zh-CN" altLang="en-US" sz="2200" dirty="0"/>
              <a:t>然而，如果在调查之后，报告的</a:t>
            </a:r>
            <a:r>
              <a:rPr lang="zh-CN" altLang="en-US" sz="2200" dirty="0" smtClean="0"/>
              <a:t>ATF</a:t>
            </a:r>
            <a:r>
              <a:rPr lang="en-US" altLang="zh-CN" sz="2200" dirty="0" smtClean="0"/>
              <a:t>s</a:t>
            </a:r>
            <a:r>
              <a:rPr lang="zh-CN" altLang="en-US" sz="2200" dirty="0" smtClean="0"/>
              <a:t>与</a:t>
            </a:r>
            <a:r>
              <a:rPr lang="zh-CN" altLang="en-US" sz="2200" dirty="0"/>
              <a:t>肉类污染不一致，或者克伦特罗的浓度超过了指定的阈值，则将确定ADRV，并进行标准的结果管理过程。</a:t>
            </a:r>
          </a:p>
          <a:p>
            <a:pPr>
              <a:lnSpc>
                <a:spcPct val="120000"/>
              </a:lnSpc>
              <a:spcBef>
                <a:spcPts val="600"/>
              </a:spcBef>
            </a:pPr>
            <a:r>
              <a:rPr lang="en-US" altLang="zh-CN" sz="2200" dirty="0" smtClean="0"/>
              <a:t>WADA</a:t>
            </a:r>
            <a:r>
              <a:rPr lang="zh-CN" altLang="en-US" sz="2200" dirty="0" smtClean="0"/>
              <a:t>希望</a:t>
            </a:r>
            <a:r>
              <a:rPr lang="zh-CN" altLang="en-US" sz="2200" dirty="0"/>
              <a:t>该通知中的指示和</a:t>
            </a:r>
            <a:r>
              <a:rPr lang="zh-CN" altLang="en-US" sz="2200" dirty="0" smtClean="0"/>
              <a:t>对</a:t>
            </a:r>
            <a:r>
              <a:rPr lang="en-US" altLang="zh-CN" sz="2200" dirty="0" smtClean="0"/>
              <a:t>《</a:t>
            </a:r>
            <a:r>
              <a:rPr lang="zh-CN" altLang="en-US" sz="2200" dirty="0" smtClean="0"/>
              <a:t>条例</a:t>
            </a:r>
            <a:r>
              <a:rPr lang="en-US" altLang="zh-CN" sz="2200" dirty="0" smtClean="0"/>
              <a:t>》</a:t>
            </a:r>
            <a:r>
              <a:rPr lang="zh-CN" altLang="en-US" sz="2200" dirty="0" smtClean="0"/>
              <a:t>第7</a:t>
            </a:r>
            <a:r>
              <a:rPr lang="zh-CN" altLang="en-US" sz="2200" dirty="0"/>
              <a:t>.4条的修正将有助于ADO</a:t>
            </a:r>
            <a:r>
              <a:rPr lang="en-US" altLang="zh-CN" sz="2200" dirty="0"/>
              <a:t>s</a:t>
            </a:r>
            <a:r>
              <a:rPr lang="zh-CN" altLang="en-US" sz="2200" dirty="0"/>
              <a:t>处理的面临潜在的克伦特罗肉类污染案件，并确保对所有运动员的案件进行公平的管理。</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532764" y="1294463"/>
            <a:ext cx="11265225" cy="4782952"/>
          </a:xfrm>
        </p:spPr>
        <p:txBody>
          <a:bodyPr/>
          <a:lstStyle/>
          <a:p>
            <a:r>
              <a:rPr lang="zh-CN" altLang="en-US" sz="2400" dirty="0"/>
              <a:t>马拉松</a:t>
            </a:r>
            <a:r>
              <a:rPr lang="zh-CN" altLang="en-US" sz="2400" dirty="0" smtClean="0"/>
              <a:t>运动员</a:t>
            </a:r>
            <a:r>
              <a:rPr lang="en-US" altLang="zh-CN" sz="2400" dirty="0"/>
              <a:t>Eunice </a:t>
            </a:r>
            <a:r>
              <a:rPr lang="en-US" altLang="zh-CN" sz="2400" dirty="0" err="1" smtClean="0"/>
              <a:t>Kirwa</a:t>
            </a:r>
            <a:r>
              <a:rPr lang="zh-CN" altLang="en-US" sz="2400" dirty="0" smtClean="0"/>
              <a:t>面临四年禁赛</a:t>
            </a:r>
            <a:endParaRPr lang="en-US" altLang="zh-CN" sz="2400" dirty="0" smtClean="0"/>
          </a:p>
          <a:p>
            <a:r>
              <a:rPr lang="en-US" altLang="zh-CN" sz="2000" dirty="0">
                <a:hlinkClick r:id="rId2"/>
              </a:rPr>
              <a:t>https://</a:t>
            </a:r>
            <a:r>
              <a:rPr lang="en-US" altLang="zh-CN" sz="2000" dirty="0" smtClean="0">
                <a:hlinkClick r:id="rId2"/>
              </a:rPr>
              <a:t>www.insidethegames.biz/articles/1079531/olympic-marathon-silver-medallist-facing-four-year-ban-after-testing-positive-for-epo</a:t>
            </a:r>
            <a:endParaRPr lang="en-US" altLang="zh-CN" sz="2000" dirty="0" smtClean="0"/>
          </a:p>
          <a:p>
            <a:pPr>
              <a:lnSpc>
                <a:spcPct val="150000"/>
              </a:lnSpc>
            </a:pPr>
            <a:r>
              <a:rPr lang="zh-CN" altLang="en-US" sz="2200" dirty="0"/>
              <a:t>巴林的奥运马拉松银牌</a:t>
            </a:r>
            <a:r>
              <a:rPr lang="zh-CN" altLang="en-US" sz="2200" dirty="0" smtClean="0"/>
              <a:t>得主</a:t>
            </a:r>
            <a:r>
              <a:rPr lang="en-US" altLang="zh-CN" sz="2200" dirty="0"/>
              <a:t>Eunice </a:t>
            </a:r>
            <a:r>
              <a:rPr lang="en-US" altLang="zh-CN" sz="2200" dirty="0" err="1"/>
              <a:t>Kirwa</a:t>
            </a:r>
            <a:r>
              <a:rPr lang="zh-CN" altLang="en-US" sz="2200" dirty="0" smtClean="0"/>
              <a:t>在</a:t>
            </a:r>
            <a:r>
              <a:rPr lang="zh-CN" altLang="en-US" sz="2200" dirty="0"/>
              <a:t>红细胞生成素（</a:t>
            </a:r>
            <a:r>
              <a:rPr lang="en-US" altLang="zh-CN" sz="2200" dirty="0"/>
              <a:t>EPO</a:t>
            </a:r>
            <a:r>
              <a:rPr lang="zh-CN" altLang="en-US" sz="2200" dirty="0"/>
              <a:t>）检测呈阳性后，被体育诚信部（</a:t>
            </a:r>
            <a:r>
              <a:rPr lang="en-US" altLang="zh-CN" sz="2200" dirty="0"/>
              <a:t>AIU</a:t>
            </a:r>
            <a:r>
              <a:rPr lang="zh-CN" altLang="en-US" sz="2200" dirty="0"/>
              <a:t>）暂时停赛</a:t>
            </a:r>
            <a:r>
              <a:rPr lang="zh-CN" altLang="en-US" sz="2200" dirty="0" smtClean="0"/>
              <a:t>。这</a:t>
            </a:r>
            <a:r>
              <a:rPr lang="zh-CN" altLang="en-US" sz="2200" dirty="0"/>
              <a:t>位</a:t>
            </a:r>
            <a:r>
              <a:rPr lang="en-US" altLang="zh-CN" sz="2200" dirty="0"/>
              <a:t>35</a:t>
            </a:r>
            <a:r>
              <a:rPr lang="zh-CN" altLang="en-US" sz="2200" dirty="0"/>
              <a:t>岁的</a:t>
            </a:r>
            <a:r>
              <a:rPr lang="zh-CN" altLang="en-US" sz="2200" dirty="0" smtClean="0"/>
              <a:t>肯尼亚马拉松运动员在纪律</a:t>
            </a:r>
            <a:r>
              <a:rPr lang="zh-CN" altLang="en-US" sz="2200" dirty="0"/>
              <a:t>委员</a:t>
            </a:r>
            <a:r>
              <a:rPr lang="zh-CN" altLang="en-US" sz="2200" dirty="0" smtClean="0"/>
              <a:t>会做出决定</a:t>
            </a:r>
            <a:r>
              <a:rPr lang="zh-CN" altLang="en-US" sz="2200" dirty="0"/>
              <a:t>之前，已经</a:t>
            </a:r>
            <a:r>
              <a:rPr lang="zh-CN" altLang="en-US" sz="2200" dirty="0" smtClean="0"/>
              <a:t>被</a:t>
            </a:r>
            <a:r>
              <a:rPr lang="zh-CN" altLang="en-US" sz="2200" dirty="0"/>
              <a:t>临时</a:t>
            </a:r>
            <a:r>
              <a:rPr lang="zh-CN" altLang="en-US" sz="2200" dirty="0" smtClean="0"/>
              <a:t>停赛</a:t>
            </a:r>
            <a:r>
              <a:rPr lang="zh-CN" altLang="en-US" sz="2200" dirty="0"/>
              <a:t>。</a:t>
            </a:r>
          </a:p>
          <a:p>
            <a:pPr>
              <a:lnSpc>
                <a:spcPct val="150000"/>
              </a:lnSpc>
            </a:pPr>
            <a:r>
              <a:rPr lang="en-US" altLang="zh-CN" sz="2200" dirty="0" err="1"/>
              <a:t>Kirwa</a:t>
            </a:r>
            <a:r>
              <a:rPr lang="zh-CN" altLang="en-US" sz="2200" dirty="0" smtClean="0"/>
              <a:t>在</a:t>
            </a:r>
            <a:r>
              <a:rPr lang="zh-CN" altLang="en-US" sz="2200" dirty="0"/>
              <a:t>里约</a:t>
            </a:r>
            <a:r>
              <a:rPr lang="en-US" altLang="zh-CN" sz="2200" dirty="0"/>
              <a:t>2016</a:t>
            </a:r>
            <a:r>
              <a:rPr lang="zh-CN" altLang="en-US" sz="2200" dirty="0"/>
              <a:t>年女子马拉松比赛中获得</a:t>
            </a:r>
            <a:r>
              <a:rPr lang="zh-CN" altLang="en-US" sz="2200" dirty="0" smtClean="0"/>
              <a:t>奥运银牌，金牌得主是</a:t>
            </a:r>
            <a:r>
              <a:rPr lang="en-US" altLang="zh-CN" sz="2200" dirty="0" smtClean="0"/>
              <a:t>Jemima </a:t>
            </a:r>
            <a:r>
              <a:rPr lang="en-US" altLang="zh-CN" sz="2200" dirty="0" err="1" smtClean="0"/>
              <a:t>Sumgong</a:t>
            </a:r>
            <a:r>
              <a:rPr lang="zh-CN" altLang="en-US" sz="2200" dirty="0" smtClean="0"/>
              <a:t>，其在</a:t>
            </a:r>
            <a:r>
              <a:rPr lang="en-US" altLang="zh-CN" sz="2200" dirty="0"/>
              <a:t>EPO</a:t>
            </a:r>
            <a:r>
              <a:rPr lang="zh-CN" altLang="en-US" sz="2200" dirty="0"/>
              <a:t>测试呈阳性后，一直</a:t>
            </a:r>
            <a:r>
              <a:rPr lang="zh-CN" altLang="en-US" sz="2200" dirty="0" smtClean="0"/>
              <a:t>被禁赛至</a:t>
            </a:r>
            <a:r>
              <a:rPr lang="en-US" altLang="zh-CN" sz="2200" dirty="0" smtClean="0"/>
              <a:t>2027</a:t>
            </a:r>
            <a:r>
              <a:rPr lang="zh-CN" altLang="en-US" sz="2200" dirty="0"/>
              <a:t>年</a:t>
            </a:r>
            <a:r>
              <a:rPr lang="zh-CN" altLang="en-US" sz="2200" dirty="0" smtClean="0"/>
              <a:t>。</a:t>
            </a:r>
            <a:r>
              <a:rPr lang="en-US" altLang="zh-CN" sz="2200" dirty="0" err="1" smtClean="0"/>
              <a:t>Sumgong</a:t>
            </a:r>
            <a:r>
              <a:rPr lang="zh-CN" altLang="en-US" sz="2200" dirty="0" smtClean="0"/>
              <a:t>最初</a:t>
            </a:r>
            <a:r>
              <a:rPr lang="zh-CN" altLang="en-US" sz="2200" dirty="0"/>
              <a:t>被颁布了一项四年禁令，</a:t>
            </a:r>
            <a:r>
              <a:rPr lang="zh-CN" altLang="en-US" sz="2200" dirty="0" smtClean="0"/>
              <a:t>但她</a:t>
            </a:r>
            <a:r>
              <a:rPr lang="zh-CN" altLang="en-US" sz="2200" dirty="0"/>
              <a:t>在兴奋剂听证会</a:t>
            </a:r>
            <a:r>
              <a:rPr lang="zh-CN" altLang="en-US" sz="2200" dirty="0" smtClean="0"/>
              <a:t>上的不诚实行为导致其被</a:t>
            </a:r>
            <a:r>
              <a:rPr lang="zh-CN" altLang="en-US" sz="2200" dirty="0"/>
              <a:t>处以八年禁令</a:t>
            </a:r>
            <a:r>
              <a:rPr lang="zh-CN" altLang="en-US" sz="2200" dirty="0" smtClean="0"/>
              <a:t>。但是</a:t>
            </a:r>
            <a:r>
              <a:rPr lang="zh-CN" altLang="en-US" sz="2200" dirty="0"/>
              <a:t>，和</a:t>
            </a:r>
            <a:r>
              <a:rPr lang="en-US" altLang="zh-CN" sz="2200" dirty="0" err="1"/>
              <a:t>sumgong</a:t>
            </a:r>
            <a:r>
              <a:rPr lang="zh-CN" altLang="en-US" sz="2200" dirty="0"/>
              <a:t>一样，</a:t>
            </a:r>
            <a:r>
              <a:rPr lang="en-US" altLang="zh-CN" sz="2200" dirty="0" err="1"/>
              <a:t>Kirwa</a:t>
            </a:r>
            <a:r>
              <a:rPr lang="zh-CN" altLang="en-US" sz="2200" dirty="0"/>
              <a:t>也被允许保留她的奥运奖牌，因为这</a:t>
            </a:r>
            <a:r>
              <a:rPr lang="zh-CN" altLang="en-US" sz="2200" dirty="0" smtClean="0"/>
              <a:t>项</a:t>
            </a:r>
            <a:r>
              <a:rPr lang="zh-CN" altLang="en-US" sz="2200" dirty="0"/>
              <a:t>检查</a:t>
            </a:r>
            <a:r>
              <a:rPr lang="zh-CN" altLang="en-US" sz="2200" dirty="0" smtClean="0"/>
              <a:t>是</a:t>
            </a:r>
            <a:r>
              <a:rPr lang="zh-CN" altLang="en-US" sz="2200" dirty="0"/>
              <a:t>在</a:t>
            </a:r>
            <a:r>
              <a:rPr lang="zh-CN" altLang="en-US" sz="2200" dirty="0" smtClean="0"/>
              <a:t>赛外进行</a:t>
            </a:r>
            <a:r>
              <a:rPr lang="zh-CN" altLang="en-US" sz="2200" dirty="0"/>
              <a:t>的</a:t>
            </a:r>
            <a:r>
              <a:rPr lang="zh-CN" altLang="en-US" sz="2200" dirty="0" smtClean="0"/>
              <a:t>。</a:t>
            </a:r>
            <a:endParaRPr lang="zh-CN" altLang="en-US" sz="2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sz="3600"/>
              <a:t>新闻速览</a:t>
            </a:r>
          </a:p>
        </p:txBody>
      </p:sp>
      <p:sp>
        <p:nvSpPr>
          <p:cNvPr id="3" name="内容占位符 2"/>
          <p:cNvSpPr>
            <a:spLocks noGrp="1"/>
          </p:cNvSpPr>
          <p:nvPr>
            <p:ph idx="1"/>
          </p:nvPr>
        </p:nvSpPr>
        <p:spPr>
          <a:xfrm>
            <a:off x="609600" y="1417659"/>
            <a:ext cx="11433717" cy="4515512"/>
          </a:xfrm>
        </p:spPr>
        <p:txBody>
          <a:bodyPr/>
          <a:lstStyle/>
          <a:p>
            <a:pPr>
              <a:lnSpc>
                <a:spcPts val="2000"/>
              </a:lnSpc>
              <a:spcBef>
                <a:spcPts val="600"/>
              </a:spcBef>
            </a:pPr>
            <a:r>
              <a:rPr lang="zh-CN" altLang="en-US" sz="2400" dirty="0"/>
              <a:t>前世界冠军Hannes Reichelt因Aderlass行动</a:t>
            </a:r>
            <a:r>
              <a:rPr lang="zh-CN" altLang="en-US" sz="2400" dirty="0" smtClean="0"/>
              <a:t>中其教练</a:t>
            </a:r>
            <a:r>
              <a:rPr lang="zh-CN" altLang="en-US" sz="2400" dirty="0"/>
              <a:t>被拘留调查而接受了询问</a:t>
            </a:r>
          </a:p>
          <a:p>
            <a:pPr>
              <a:lnSpc>
                <a:spcPts val="2000"/>
              </a:lnSpc>
              <a:spcBef>
                <a:spcPts val="600"/>
              </a:spcBef>
            </a:pPr>
            <a:r>
              <a:rPr lang="zh-CN" altLang="en-US" sz="2000" u="sng" dirty="0">
                <a:solidFill>
                  <a:schemeClr val="accent1">
                    <a:lumMod val="50000"/>
                  </a:schemeClr>
                </a:solidFill>
              </a:rPr>
              <a:t>https://www.insidethegames.biz/articles/1079821/former-world-champion-reichelt-questioned-as-cross-country-coach-detained-in-operation-aderlass-investigation</a:t>
            </a:r>
            <a:endParaRPr lang="zh-CN" altLang="en-US" sz="2000" dirty="0"/>
          </a:p>
          <a:p>
            <a:pPr>
              <a:lnSpc>
                <a:spcPts val="2600"/>
              </a:lnSpc>
              <a:spcBef>
                <a:spcPts val="600"/>
              </a:spcBef>
            </a:pPr>
            <a:r>
              <a:rPr lang="zh-CN" altLang="en-US" sz="2000" dirty="0"/>
              <a:t>前世界冠军Hannes Reichelt已经证实，因为前</a:t>
            </a:r>
            <a:r>
              <a:rPr lang="zh-CN" altLang="en-US" sz="2000" dirty="0" smtClean="0"/>
              <a:t>越野滑雪教练</a:t>
            </a:r>
            <a:r>
              <a:rPr lang="zh-CN" altLang="en-US" sz="2000" dirty="0"/>
              <a:t>Gerald Heigl最近被拘留，作为调查的一部分，他接受了询问</a:t>
            </a:r>
            <a:r>
              <a:rPr lang="zh-CN" altLang="en-US" sz="2000" dirty="0" smtClean="0"/>
              <a:t>。</a:t>
            </a:r>
            <a:r>
              <a:rPr lang="en-US" altLang="zh-CN" sz="2000" dirty="0" err="1"/>
              <a:t>Reichelt</a:t>
            </a:r>
            <a:r>
              <a:rPr lang="zh-CN" altLang="en-US" sz="2000" dirty="0"/>
              <a:t>否认自己有不当行为，否认</a:t>
            </a:r>
            <a:r>
              <a:rPr lang="en-US" altLang="zh-CN" sz="2000" dirty="0" err="1"/>
              <a:t>Heigl</a:t>
            </a:r>
            <a:r>
              <a:rPr lang="zh-CN" altLang="en-US" sz="2000" dirty="0"/>
              <a:t>帮助他使用兴奋剂，但承认职业生涯中曾与他共事过</a:t>
            </a:r>
            <a:r>
              <a:rPr lang="zh-CN" altLang="en-US" sz="2000" dirty="0" smtClean="0"/>
              <a:t>。</a:t>
            </a:r>
            <a:endParaRPr lang="zh-CN" altLang="en-US" sz="2000" dirty="0"/>
          </a:p>
          <a:p>
            <a:pPr>
              <a:lnSpc>
                <a:spcPts val="2600"/>
              </a:lnSpc>
              <a:spcBef>
                <a:spcPts val="600"/>
              </a:spcBef>
            </a:pPr>
            <a:r>
              <a:rPr lang="zh-CN" altLang="en-US" sz="2000" dirty="0"/>
              <a:t>Reichelt在其职业生涯中赢得了13场世界杯比赛，并在2015年获得了世界冠军。他说，他已经向警方发表了一份声明。这位38岁的男子否认自己曾服用过兴奋剂，并向奥地利滑雪联合会(OSV)保证了自己的清白。</a:t>
            </a:r>
          </a:p>
          <a:p>
            <a:pPr>
              <a:lnSpc>
                <a:spcPts val="2600"/>
              </a:lnSpc>
              <a:spcBef>
                <a:spcPts val="600"/>
              </a:spcBef>
            </a:pPr>
            <a:r>
              <a:rPr lang="zh-CN" altLang="en-US" sz="2000" dirty="0" smtClean="0"/>
              <a:t>Heigl</a:t>
            </a:r>
            <a:r>
              <a:rPr lang="zh-CN" altLang="en-US" sz="2000" dirty="0"/>
              <a:t>在2004年至2017年期间担任OSV教练。根据法新社的报道</a:t>
            </a:r>
            <a:r>
              <a:rPr lang="zh-CN" altLang="en-US" sz="2000" dirty="0" smtClean="0"/>
              <a:t>，Heigl</a:t>
            </a:r>
            <a:r>
              <a:rPr lang="zh-CN" altLang="en-US" sz="2000" dirty="0"/>
              <a:t>被指控在“各种训练”中向运动员推广兴奋剂。德国国家电视台的纪录片引发了今年早些时候在</a:t>
            </a:r>
            <a:r>
              <a:rPr lang="en-US" altLang="zh-CN" sz="2000" dirty="0" err="1"/>
              <a:t>Seefeld</a:t>
            </a:r>
            <a:r>
              <a:rPr lang="zh-CN" altLang="en-US" sz="2000" dirty="0"/>
              <a:t>和德国</a:t>
            </a:r>
            <a:r>
              <a:rPr lang="en-US" altLang="zh-CN" sz="2000" dirty="0"/>
              <a:t>Erfurt</a:t>
            </a:r>
            <a:r>
              <a:rPr lang="zh-CN" altLang="en-US" sz="2000" dirty="0"/>
              <a:t>举行的北欧滑雪世界锦标赛期间的突袭行动。这是“</a:t>
            </a:r>
            <a:r>
              <a:rPr lang="en-US" altLang="zh-CN" sz="2000" dirty="0" err="1"/>
              <a:t>Aderlass</a:t>
            </a:r>
            <a:r>
              <a:rPr lang="zh-CN" altLang="en-US" sz="2000" dirty="0"/>
              <a:t>行动”调查的最新进展。此次调查导致了部分运动员因涉嫌参与兴奋剂活动而被逮捕，包括滑雪和自行车运动领域。</a:t>
            </a:r>
          </a:p>
          <a:p>
            <a:pPr>
              <a:lnSpc>
                <a:spcPts val="3000"/>
              </a:lnSpc>
              <a:spcBef>
                <a:spcPts val="600"/>
              </a:spcBef>
            </a:pPr>
            <a:endParaRPr lang="zh-CN" altLang="en-US"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417659"/>
            <a:ext cx="10972800" cy="4525215"/>
          </a:xfrm>
        </p:spPr>
        <p:txBody>
          <a:bodyPr/>
          <a:lstStyle/>
          <a:p>
            <a:pPr>
              <a:lnSpc>
                <a:spcPct val="120000"/>
              </a:lnSpc>
            </a:pPr>
            <a:r>
              <a:rPr lang="zh-CN" altLang="en-US" sz="2400" dirty="0"/>
              <a:t>罗马尼亚举重选手Florin Croitoru</a:t>
            </a:r>
            <a:r>
              <a:rPr lang="zh-CN" altLang="en-US" sz="2400" dirty="0" smtClean="0"/>
              <a:t>因</a:t>
            </a:r>
            <a:r>
              <a:rPr lang="zh-CN" altLang="en-US" sz="2400" dirty="0"/>
              <a:t>使用</a:t>
            </a:r>
            <a:r>
              <a:rPr lang="zh-CN" altLang="en-US" sz="2400" dirty="0" smtClean="0"/>
              <a:t>兴奋剂被取消2012年伦敦奥运会</a:t>
            </a:r>
            <a:r>
              <a:rPr lang="zh-CN" altLang="en-US" sz="2400" dirty="0"/>
              <a:t>成绩</a:t>
            </a:r>
          </a:p>
          <a:p>
            <a:pPr>
              <a:lnSpc>
                <a:spcPct val="120000"/>
              </a:lnSpc>
            </a:pPr>
            <a:r>
              <a:rPr lang="zh-CN" altLang="en-US" sz="2000" u="sng" dirty="0">
                <a:solidFill>
                  <a:schemeClr val="accent1">
                    <a:lumMod val="50000"/>
                  </a:schemeClr>
                </a:solidFill>
              </a:rPr>
              <a:t>https://www.insidethegames.biz/articles/1079816/romanian-becomes-latest-weightlifter-to-be-disqualified-from-london-2012-olympics-for-doping</a:t>
            </a:r>
          </a:p>
          <a:p>
            <a:pPr>
              <a:lnSpc>
                <a:spcPct val="120000"/>
              </a:lnSpc>
              <a:spcBef>
                <a:spcPts val="600"/>
              </a:spcBef>
            </a:pPr>
            <a:r>
              <a:rPr lang="zh-CN" altLang="en-US" sz="2200" dirty="0" smtClean="0">
                <a:solidFill>
                  <a:schemeClr val="tx1"/>
                </a:solidFill>
              </a:rPr>
              <a:t>今年3月，罗马尼亚举重选手Florin Croitoru在拉斯维加斯举行的国际举重联合会(</a:t>
            </a:r>
            <a:r>
              <a:rPr lang="en-US" altLang="zh-CN" sz="2200" dirty="0" smtClean="0">
                <a:solidFill>
                  <a:schemeClr val="tx1"/>
                </a:solidFill>
              </a:rPr>
              <a:t>IWF</a:t>
            </a:r>
            <a:r>
              <a:rPr lang="zh-CN" altLang="en-US" sz="2200" dirty="0" smtClean="0">
                <a:solidFill>
                  <a:schemeClr val="tx1"/>
                </a:solidFill>
              </a:rPr>
              <a:t>)青年世界锦标赛上获得了12枚奖牌，但由于Croitoru在2008年北京奥运会和2012年伦敦奥运会上的兴奋剂</a:t>
            </a:r>
            <a:r>
              <a:rPr lang="zh-CN" altLang="en-US" sz="2200" dirty="0" smtClean="0"/>
              <a:t>检查</a:t>
            </a:r>
            <a:r>
              <a:rPr lang="zh-CN" altLang="en-US" sz="2200" dirty="0" smtClean="0">
                <a:solidFill>
                  <a:schemeClr val="tx1"/>
                </a:solidFill>
              </a:rPr>
              <a:t>呈阳性，他的成绩受到了影响。</a:t>
            </a:r>
          </a:p>
          <a:p>
            <a:pPr>
              <a:lnSpc>
                <a:spcPct val="120000"/>
              </a:lnSpc>
              <a:spcBef>
                <a:spcPts val="600"/>
              </a:spcBef>
            </a:pPr>
            <a:r>
              <a:rPr lang="zh-CN" altLang="en-US" sz="2200" dirty="0" smtClean="0">
                <a:solidFill>
                  <a:schemeClr val="tx1"/>
                </a:solidFill>
              </a:rPr>
              <a:t>在</a:t>
            </a:r>
            <a:r>
              <a:rPr lang="zh-CN" altLang="en-US" sz="2200" dirty="0">
                <a:solidFill>
                  <a:schemeClr val="tx1"/>
                </a:solidFill>
              </a:rPr>
              <a:t>奥运会上Croitoru获得了男子56公斤级比赛的第九名</a:t>
            </a:r>
            <a:r>
              <a:rPr lang="zh-CN" altLang="en-US" sz="2200" dirty="0" smtClean="0">
                <a:solidFill>
                  <a:schemeClr val="tx1"/>
                </a:solidFill>
              </a:rPr>
              <a:t>。国际奥委会(I</a:t>
            </a:r>
            <a:r>
              <a:rPr lang="en-US" altLang="zh-CN" sz="2200" dirty="0" smtClean="0">
                <a:solidFill>
                  <a:schemeClr val="tx1"/>
                </a:solidFill>
              </a:rPr>
              <a:t>O</a:t>
            </a:r>
            <a:r>
              <a:rPr lang="zh-CN" altLang="en-US" sz="2200" dirty="0" smtClean="0">
                <a:solidFill>
                  <a:schemeClr val="tx1"/>
                </a:solidFill>
              </a:rPr>
              <a:t>C)对2008年北京和2012年伦敦奥运会的部分样本进行了重新</a:t>
            </a:r>
            <a:r>
              <a:rPr lang="zh-CN" altLang="en-US" sz="2200" dirty="0" smtClean="0"/>
              <a:t>分析</a:t>
            </a:r>
            <a:r>
              <a:rPr lang="zh-CN" altLang="en-US" sz="2200" dirty="0" smtClean="0">
                <a:solidFill>
                  <a:schemeClr val="tx1"/>
                </a:solidFill>
              </a:rPr>
              <a:t>，发现该运动员的样本呈美替诺酮、司他唑和脱氢甲基睾酮(也称为口服甲苯醇) 阳性。</a:t>
            </a:r>
            <a:endParaRPr lang="zh-CN" altLang="en-US" sz="220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333538"/>
            <a:ext cx="10972800" cy="4525215"/>
          </a:xfrm>
        </p:spPr>
        <p:txBody>
          <a:bodyPr/>
          <a:lstStyle/>
          <a:p>
            <a:pPr>
              <a:lnSpc>
                <a:spcPct val="110000"/>
              </a:lnSpc>
            </a:pPr>
            <a:r>
              <a:rPr lang="zh-CN" altLang="en-US" sz="2400" dirty="0"/>
              <a:t>里约奥运会金牌得主Ruslan Nurudinov因服用兴奋剂而被取消参赛资格</a:t>
            </a:r>
          </a:p>
          <a:p>
            <a:pPr>
              <a:lnSpc>
                <a:spcPct val="110000"/>
              </a:lnSpc>
            </a:pPr>
            <a:r>
              <a:rPr lang="zh-CN" altLang="en-US" sz="2000" u="sng" dirty="0">
                <a:solidFill>
                  <a:schemeClr val="accent1">
                    <a:lumMod val="50000"/>
                  </a:schemeClr>
                </a:solidFill>
              </a:rPr>
              <a:t>https://www.insidethegames.biz/articles/1079774/rio-2016-olympic-gold-medallist-nurudinov-one-of-two-weightlifters-disqualified-from-london-2012-for-doping</a:t>
            </a:r>
          </a:p>
          <a:p>
            <a:pPr>
              <a:lnSpc>
                <a:spcPct val="130000"/>
              </a:lnSpc>
              <a:spcBef>
                <a:spcPts val="600"/>
              </a:spcBef>
            </a:pPr>
            <a:r>
              <a:rPr lang="zh-CN" altLang="en-US" sz="2200" dirty="0" smtClean="0"/>
              <a:t>2016年里约</a:t>
            </a:r>
            <a:r>
              <a:rPr lang="zh-CN" altLang="en-US" sz="2200" dirty="0"/>
              <a:t>奥运会金牌得主、乌兹别克斯坦选手Ruslan Nurudinov是另外两名</a:t>
            </a:r>
            <a:r>
              <a:rPr lang="zh-CN" altLang="en-US" sz="2200" dirty="0" smtClean="0"/>
              <a:t>因</a:t>
            </a:r>
            <a:r>
              <a:rPr lang="zh-CN" altLang="en-US" sz="2200" dirty="0"/>
              <a:t>使用</a:t>
            </a:r>
            <a:r>
              <a:rPr lang="zh-CN" altLang="en-US" sz="2200" dirty="0" smtClean="0"/>
              <a:t>兴奋剂</a:t>
            </a:r>
            <a:r>
              <a:rPr lang="zh-CN" altLang="en-US" sz="2200" dirty="0"/>
              <a:t>而被取消伦敦奥运会资格的举重运动员之一</a:t>
            </a:r>
            <a:r>
              <a:rPr lang="zh-CN" altLang="en-US" sz="2200" dirty="0" smtClean="0"/>
              <a:t>。CAS的反兴奋剂法庭（</a:t>
            </a:r>
            <a:r>
              <a:rPr lang="en-US" altLang="zh-CN" sz="2200" dirty="0" smtClean="0"/>
              <a:t>CAS ADD</a:t>
            </a:r>
            <a:r>
              <a:rPr lang="zh-CN" altLang="en-US" sz="2200" dirty="0" smtClean="0"/>
              <a:t>）取消了其在</a:t>
            </a:r>
            <a:r>
              <a:rPr lang="zh-CN" altLang="en-US" sz="2200" dirty="0"/>
              <a:t>男子105公斤级比赛</a:t>
            </a:r>
            <a:r>
              <a:rPr lang="zh-CN" altLang="en-US" sz="2200" dirty="0" smtClean="0"/>
              <a:t>中排名第四的比赛成绩。</a:t>
            </a:r>
            <a:endParaRPr lang="zh-CN" altLang="en-US" sz="2200" dirty="0"/>
          </a:p>
          <a:p>
            <a:pPr>
              <a:lnSpc>
                <a:spcPct val="130000"/>
              </a:lnSpc>
              <a:spcBef>
                <a:spcPts val="600"/>
              </a:spcBef>
            </a:pPr>
            <a:r>
              <a:rPr lang="zh-CN" altLang="en-US" sz="2200" dirty="0"/>
              <a:t>自2012年伦敦奥运会以来，该选手在2013年世界锦标赛、2016年里约奥运会和去年雅加达亚运会上都获得了金牌。在2012年</a:t>
            </a:r>
            <a:r>
              <a:rPr lang="zh-CN" altLang="en-US" sz="2200" dirty="0" smtClean="0"/>
              <a:t>伦敦</a:t>
            </a:r>
            <a:r>
              <a:rPr lang="zh-CN" altLang="en-US" sz="2200" dirty="0"/>
              <a:t>样本</a:t>
            </a:r>
            <a:r>
              <a:rPr lang="zh-CN" altLang="en-US" sz="2200" dirty="0" smtClean="0"/>
              <a:t>的</a:t>
            </a:r>
            <a:r>
              <a:rPr lang="zh-CN" altLang="en-US" sz="2200" dirty="0"/>
              <a:t>重新分析中，Nurudinov检测出脱氢甲基睾酮呈阳性</a:t>
            </a:r>
            <a:r>
              <a:rPr lang="zh-CN" altLang="en-US" sz="2200" dirty="0" smtClean="0"/>
              <a:t>。国际</a:t>
            </a:r>
            <a:r>
              <a:rPr lang="zh-CN" altLang="en-US" sz="2200" dirty="0"/>
              <a:t>举重</a:t>
            </a:r>
            <a:r>
              <a:rPr lang="zh-CN" altLang="en-US" sz="2200" dirty="0" smtClean="0"/>
              <a:t>联合会（</a:t>
            </a:r>
            <a:r>
              <a:rPr lang="en-US" altLang="zh-CN" sz="2200" dirty="0" smtClean="0"/>
              <a:t>IWF</a:t>
            </a:r>
            <a:r>
              <a:rPr lang="zh-CN" altLang="en-US" sz="2200" dirty="0" smtClean="0"/>
              <a:t>）</a:t>
            </a:r>
            <a:r>
              <a:rPr lang="zh-CN" altLang="en-US" sz="2200" dirty="0"/>
              <a:t>于</a:t>
            </a:r>
            <a:r>
              <a:rPr lang="zh-CN" altLang="en-US" sz="2200" dirty="0" smtClean="0"/>
              <a:t>去年12月对其作出临时停赛决定。</a:t>
            </a:r>
            <a:endParaRPr lang="zh-CN" altLang="en-US" sz="2200" dirty="0"/>
          </a:p>
          <a:p>
            <a:pPr>
              <a:lnSpc>
                <a:spcPct val="130000"/>
              </a:lnSpc>
              <a:spcBef>
                <a:spcPts val="600"/>
              </a:spcBef>
            </a:pPr>
            <a:r>
              <a:rPr lang="zh-CN" altLang="en-US" sz="2200" dirty="0" smtClean="0"/>
              <a:t>CAS </a:t>
            </a:r>
            <a:r>
              <a:rPr lang="zh-CN" altLang="en-US" sz="2200" dirty="0"/>
              <a:t>ADD还取消了白俄罗斯选手Mikalai Novikau参加2012年伦敦男子85公斤</a:t>
            </a:r>
            <a:r>
              <a:rPr lang="zh-CN" altLang="en-US" sz="2200" dirty="0" smtClean="0"/>
              <a:t>级的比赛成绩。 </a:t>
            </a:r>
            <a:endParaRPr lang="zh-CN" altLang="en-US" sz="2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417659"/>
            <a:ext cx="11166088" cy="4525215"/>
          </a:xfrm>
        </p:spPr>
        <p:txBody>
          <a:bodyPr/>
          <a:lstStyle/>
          <a:p>
            <a:pPr>
              <a:lnSpc>
                <a:spcPct val="130000"/>
              </a:lnSpc>
              <a:spcBef>
                <a:spcPts val="600"/>
              </a:spcBef>
            </a:pPr>
            <a:r>
              <a:rPr lang="zh-CN" altLang="en-US" sz="2200" dirty="0" smtClean="0"/>
              <a:t>对此，</a:t>
            </a:r>
            <a:r>
              <a:rPr lang="en-US" altLang="zh-CN" sz="2200" dirty="0" smtClean="0"/>
              <a:t>CAS</a:t>
            </a:r>
            <a:r>
              <a:rPr lang="zh-CN" altLang="en-US" sz="2200" dirty="0" smtClean="0"/>
              <a:t> 称，“</a:t>
            </a:r>
            <a:r>
              <a:rPr lang="zh-CN" altLang="en-US" sz="2200" dirty="0"/>
              <a:t>这两名运动员都参加了2012年伦敦奥运会男子举重比赛，他们在奥运会期间提供的尿液样本在奥运会期间</a:t>
            </a:r>
            <a:r>
              <a:rPr lang="zh-CN" altLang="en-US" sz="2200" dirty="0" smtClean="0"/>
              <a:t>在伦敦经实验室</a:t>
            </a:r>
            <a:r>
              <a:rPr lang="zh-CN" altLang="en-US" sz="2200" dirty="0"/>
              <a:t>进行了分析。两份样本</a:t>
            </a:r>
            <a:r>
              <a:rPr lang="zh-CN" altLang="en-US" sz="2200" dirty="0" smtClean="0"/>
              <a:t>均</a:t>
            </a:r>
            <a:r>
              <a:rPr lang="zh-CN" altLang="en-US" sz="2200" dirty="0"/>
              <a:t>不</a:t>
            </a:r>
            <a:r>
              <a:rPr lang="zh-CN" altLang="en-US" sz="2200" dirty="0" smtClean="0"/>
              <a:t>存在阳性结果</a:t>
            </a:r>
            <a:r>
              <a:rPr lang="zh-CN" altLang="en-US" sz="2200" dirty="0"/>
              <a:t>，而且</a:t>
            </a:r>
            <a:r>
              <a:rPr lang="zh-CN" altLang="en-US" sz="2200" dirty="0" smtClean="0"/>
              <a:t>应</a:t>
            </a:r>
            <a:r>
              <a:rPr lang="en-US" altLang="zh-CN" sz="2200" dirty="0" smtClean="0"/>
              <a:t>IOC</a:t>
            </a:r>
            <a:r>
              <a:rPr lang="zh-CN" altLang="en-US" sz="2200" dirty="0" smtClean="0"/>
              <a:t>的</a:t>
            </a:r>
            <a:r>
              <a:rPr lang="zh-CN" altLang="en-US" sz="2200" dirty="0"/>
              <a:t>要求</a:t>
            </a:r>
            <a:r>
              <a:rPr lang="zh-CN" altLang="en-US" sz="2200" dirty="0" smtClean="0"/>
              <a:t>，</a:t>
            </a:r>
            <a:r>
              <a:rPr lang="zh-CN" altLang="en-US" sz="2200" dirty="0"/>
              <a:t>样本</a:t>
            </a:r>
            <a:r>
              <a:rPr lang="zh-CN" altLang="en-US" sz="2200" dirty="0" smtClean="0"/>
              <a:t>的被转移至洛桑实验室</a:t>
            </a:r>
            <a:r>
              <a:rPr lang="zh-CN" altLang="en-US" sz="2200" dirty="0"/>
              <a:t>进行长期储存。随后，洛桑实验室在2018年重新分析了这两名运动员</a:t>
            </a:r>
            <a:r>
              <a:rPr lang="zh-CN" altLang="en-US" sz="2200" dirty="0" smtClean="0"/>
              <a:t>的</a:t>
            </a:r>
            <a:r>
              <a:rPr lang="zh-CN" altLang="en-US" sz="2200" dirty="0"/>
              <a:t>样本</a:t>
            </a:r>
            <a:r>
              <a:rPr lang="zh-CN" altLang="en-US" sz="2200" dirty="0" smtClean="0"/>
              <a:t>，</a:t>
            </a:r>
            <a:r>
              <a:rPr lang="zh-CN" altLang="en-US" sz="2200" dirty="0"/>
              <a:t>发现存在脱氢甲基睾酮(也被称为‘口服甲苯酚’)，此外，在Mikalai Novikau的样本中也发现了他那唑醇的存在。”</a:t>
            </a:r>
          </a:p>
          <a:p>
            <a:pPr>
              <a:lnSpc>
                <a:spcPct val="130000"/>
              </a:lnSpc>
              <a:spcBef>
                <a:spcPts val="600"/>
              </a:spcBef>
            </a:pPr>
            <a:r>
              <a:rPr lang="zh-CN" altLang="en-US" sz="2200" dirty="0"/>
              <a:t>Nurudinov和Novikau等五名举重运动员在</a:t>
            </a:r>
            <a:r>
              <a:rPr lang="zh-CN" altLang="en-US" sz="2200" dirty="0" smtClean="0"/>
              <a:t>重新</a:t>
            </a:r>
            <a:r>
              <a:rPr lang="zh-CN" altLang="en-US" sz="2200" dirty="0"/>
              <a:t>分析</a:t>
            </a:r>
            <a:r>
              <a:rPr lang="zh-CN" altLang="en-US" sz="2200" dirty="0" smtClean="0"/>
              <a:t>2012年</a:t>
            </a:r>
            <a:r>
              <a:rPr lang="zh-CN" altLang="en-US" sz="2200" dirty="0"/>
              <a:t>伦敦奥运会的样本后，于去年12月被临时停赛。</a:t>
            </a:r>
            <a:r>
              <a:rPr lang="en-US" altLang="zh-CN" sz="2200" dirty="0"/>
              <a:t>IWF</a:t>
            </a:r>
            <a:r>
              <a:rPr lang="zh-CN" altLang="en-US" sz="2200" dirty="0"/>
              <a:t>的一份声明显示</a:t>
            </a:r>
            <a:r>
              <a:rPr lang="zh-CN" altLang="en-US" sz="2200" dirty="0" smtClean="0"/>
              <a:t>，</a:t>
            </a:r>
            <a:r>
              <a:rPr lang="en-US" altLang="zh-CN" sz="2200" dirty="0" smtClean="0"/>
              <a:t>IOC</a:t>
            </a:r>
            <a:r>
              <a:rPr lang="zh-CN" altLang="en-US" sz="2200" dirty="0" smtClean="0"/>
              <a:t>进行</a:t>
            </a:r>
            <a:r>
              <a:rPr lang="zh-CN" altLang="en-US" sz="2200" dirty="0"/>
              <a:t>的样本重新分析也发现了来自亚美尼亚的Melanie Daluzyan、阿塞拜疆的Valentin Hristov和另一位奥运冠军</a:t>
            </a:r>
            <a:r>
              <a:rPr lang="en-US" altLang="zh-CN" sz="2200" dirty="0"/>
              <a:t>——</a:t>
            </a:r>
            <a:r>
              <a:rPr lang="zh-CN" altLang="en-US" sz="2200" dirty="0"/>
              <a:t>乌克兰的Oleksiy Torokhtiy</a:t>
            </a:r>
            <a:r>
              <a:rPr lang="zh-CN" altLang="en-US" sz="2200" dirty="0" smtClean="0"/>
              <a:t>的阳性结果。</a:t>
            </a:r>
            <a:endParaRPr lang="zh-CN" altLang="en-US"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609600" y="1417659"/>
            <a:ext cx="10972800" cy="4525215"/>
          </a:xfrm>
        </p:spPr>
        <p:txBody>
          <a:bodyPr/>
          <a:lstStyle/>
          <a:p>
            <a:pPr>
              <a:lnSpc>
                <a:spcPct val="130000"/>
              </a:lnSpc>
            </a:pPr>
            <a:r>
              <a:rPr lang="zh-CN" altLang="en-US" sz="2400" dirty="0"/>
              <a:t>伊朗亚运会冠军Hossein Keyhani因使用兴奋剂被临时停赛</a:t>
            </a:r>
          </a:p>
          <a:p>
            <a:pPr>
              <a:lnSpc>
                <a:spcPct val="130000"/>
              </a:lnSpc>
            </a:pPr>
            <a:r>
              <a:rPr lang="zh-CN" altLang="en-US" sz="2000" u="sng" dirty="0">
                <a:solidFill>
                  <a:schemeClr val="accent1">
                    <a:lumMod val="50000"/>
                  </a:schemeClr>
                </a:solidFill>
              </a:rPr>
              <a:t>https://www.insidethegames.biz/articles/1079585/iranian-asian-games-steeplechase-champion-keyhani-receives-provisional-suspension-for-doping-violation</a:t>
            </a:r>
            <a:endParaRPr lang="zh-CN" altLang="en-US" sz="2000" dirty="0"/>
          </a:p>
          <a:p>
            <a:pPr>
              <a:lnSpc>
                <a:spcPct val="130000"/>
              </a:lnSpc>
              <a:spcBef>
                <a:spcPts val="600"/>
              </a:spcBef>
            </a:pPr>
            <a:r>
              <a:rPr lang="zh-CN" altLang="en-US" sz="2200" dirty="0"/>
              <a:t>伊朗亚运会金牌得主Hossein Keyhani在检测出促红细胞生成素(EPO)阳性后被临时停赛。目前Keyhani收到了体育诚信部门（AIU）的“指控通知”，并据报道可能面临长达四年的禁赛期。</a:t>
            </a:r>
          </a:p>
          <a:p>
            <a:pPr>
              <a:lnSpc>
                <a:spcPct val="130000"/>
              </a:lnSpc>
              <a:spcBef>
                <a:spcPts val="600"/>
              </a:spcBef>
            </a:pPr>
            <a:r>
              <a:rPr lang="zh-CN" altLang="en-US" sz="2200" dirty="0" smtClean="0"/>
              <a:t>在</a:t>
            </a:r>
            <a:r>
              <a:rPr lang="zh-CN" altLang="en-US" sz="2200" dirty="0"/>
              <a:t>2018年雅加达亚运会上，29岁</a:t>
            </a:r>
            <a:r>
              <a:rPr lang="zh-CN" altLang="en-US" sz="2200" dirty="0" smtClean="0"/>
              <a:t>的Keyhani</a:t>
            </a:r>
            <a:r>
              <a:rPr lang="zh-CN" altLang="en-US" sz="2200" dirty="0"/>
              <a:t>赢得了男子3000米障碍比赛的冠军，以8分钟22.79秒的成绩创造</a:t>
            </a:r>
            <a:r>
              <a:rPr lang="zh-CN" altLang="en-US" sz="2200" dirty="0" smtClean="0"/>
              <a:t>了亚运会</a:t>
            </a:r>
            <a:r>
              <a:rPr lang="zh-CN" altLang="en-US" sz="2200" dirty="0"/>
              <a:t>的纪录。</a:t>
            </a:r>
          </a:p>
          <a:p>
            <a:pPr>
              <a:lnSpc>
                <a:spcPct val="130000"/>
              </a:lnSpc>
              <a:spcBef>
                <a:spcPts val="600"/>
              </a:spcBef>
            </a:pPr>
            <a:r>
              <a:rPr lang="zh-CN" altLang="en-US" sz="2200" dirty="0"/>
              <a:t>据报道，昨天，巴林奥运会银牌得主Eunice Kirwa 也因为</a:t>
            </a:r>
            <a:r>
              <a:rPr lang="zh-CN" altLang="en-US" sz="2200" dirty="0" smtClean="0"/>
              <a:t>同样的EPO检查呈</a:t>
            </a:r>
            <a:r>
              <a:rPr lang="zh-CN" altLang="en-US" sz="2200" dirty="0"/>
              <a:t>阳性而</a:t>
            </a:r>
            <a:r>
              <a:rPr lang="zh-CN" altLang="en-US" sz="2200" dirty="0" smtClean="0"/>
              <a:t>被</a:t>
            </a:r>
            <a:r>
              <a:rPr lang="zh-CN" altLang="en-US" sz="2200" dirty="0"/>
              <a:t>临时</a:t>
            </a:r>
            <a:r>
              <a:rPr lang="zh-CN" altLang="en-US" sz="2200" dirty="0" smtClean="0"/>
              <a:t>停赛</a:t>
            </a:r>
            <a:r>
              <a:rPr lang="zh-CN" altLang="en-US" sz="2200" dirty="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400" dirty="0"/>
              <a:t>新闻速览</a:t>
            </a:r>
            <a:endParaRPr lang="zh-CN" altLang="en-US" dirty="0"/>
          </a:p>
        </p:txBody>
      </p:sp>
      <p:sp>
        <p:nvSpPr>
          <p:cNvPr id="3" name="内容占位符 2"/>
          <p:cNvSpPr>
            <a:spLocks noGrp="1"/>
          </p:cNvSpPr>
          <p:nvPr>
            <p:ph idx="1"/>
          </p:nvPr>
        </p:nvSpPr>
        <p:spPr>
          <a:xfrm>
            <a:off x="470703" y="1184479"/>
            <a:ext cx="10972800" cy="5575136"/>
          </a:xfrm>
        </p:spPr>
        <p:txBody>
          <a:bodyPr/>
          <a:lstStyle/>
          <a:p>
            <a:r>
              <a:rPr lang="en-US" altLang="zh-CN" sz="1400" dirty="0">
                <a:hlinkClick r:id="rId2"/>
              </a:rPr>
              <a:t>https://</a:t>
            </a:r>
            <a:r>
              <a:rPr lang="en-US" altLang="zh-CN" sz="1400" dirty="0" smtClean="0">
                <a:hlinkClick r:id="rId2"/>
              </a:rPr>
              <a:t>www.iaaf.org/news/press-release/iaaf-response-swiss-federal-tribunal-dsd-regu</a:t>
            </a:r>
            <a:endParaRPr lang="en-US" altLang="zh-CN" sz="1400" dirty="0" smtClean="0"/>
          </a:p>
          <a:p>
            <a:r>
              <a:rPr lang="zh-CN" altLang="zh-CN" sz="1600" dirty="0" smtClean="0"/>
              <a:t>国际</a:t>
            </a:r>
            <a:r>
              <a:rPr lang="zh-CN" altLang="zh-CN" sz="1600" dirty="0"/>
              <a:t>田联在</a:t>
            </a:r>
            <a:r>
              <a:rPr lang="en-US" altLang="zh-CN" sz="1600" dirty="0"/>
              <a:t>2019</a:t>
            </a:r>
            <a:r>
              <a:rPr lang="zh-CN" altLang="zh-CN" sz="1600" dirty="0"/>
              <a:t>年</a:t>
            </a:r>
            <a:r>
              <a:rPr lang="en-US" altLang="zh-CN" sz="1600" dirty="0"/>
              <a:t>6</a:t>
            </a:r>
            <a:r>
              <a:rPr lang="zh-CN" altLang="zh-CN" sz="1600" dirty="0"/>
              <a:t>月</a:t>
            </a:r>
            <a:r>
              <a:rPr lang="en-US" altLang="zh-CN" sz="1600" dirty="0"/>
              <a:t>4</a:t>
            </a:r>
            <a:r>
              <a:rPr lang="zh-CN" altLang="zh-CN" sz="1600" dirty="0"/>
              <a:t>日</a:t>
            </a:r>
            <a:r>
              <a:rPr lang="en-US" altLang="zh-CN" sz="1600" dirty="0"/>
              <a:t>(</a:t>
            </a:r>
            <a:r>
              <a:rPr lang="zh-CN" altLang="zh-CN" sz="1600" dirty="0"/>
              <a:t>中央时间下午</a:t>
            </a:r>
            <a:r>
              <a:rPr lang="en-US" altLang="zh-CN" sz="1600" dirty="0"/>
              <a:t>3</a:t>
            </a:r>
            <a:r>
              <a:rPr lang="zh-CN" altLang="zh-CN" sz="1600" dirty="0"/>
              <a:t>：</a:t>
            </a:r>
            <a:r>
              <a:rPr lang="en-US" altLang="zh-CN" sz="1600" dirty="0"/>
              <a:t>00)</a:t>
            </a:r>
            <a:r>
              <a:rPr lang="zh-CN" altLang="zh-CN" sz="1600" dirty="0"/>
              <a:t>收到瑞士联邦法庭</a:t>
            </a:r>
            <a:r>
              <a:rPr lang="en-US" altLang="zh-CN" sz="1600" dirty="0"/>
              <a:t>(SFT)</a:t>
            </a:r>
            <a:r>
              <a:rPr lang="zh-CN" altLang="zh-CN" sz="1600" dirty="0"/>
              <a:t>一项“临时命令”，指示国际田联暂停适用其</a:t>
            </a:r>
            <a:r>
              <a:rPr lang="en-US" altLang="zh-CN" sz="1600" dirty="0"/>
              <a:t>DSD</a:t>
            </a:r>
            <a:r>
              <a:rPr lang="zh-CN" altLang="zh-CN" sz="1600" dirty="0"/>
              <a:t>规例，因为这些规例适用于上诉人</a:t>
            </a:r>
            <a:r>
              <a:rPr lang="en-US" altLang="zh-CN" sz="1600" dirty="0"/>
              <a:t>Caster </a:t>
            </a:r>
            <a:r>
              <a:rPr lang="en-US" altLang="zh-CN" sz="1600" dirty="0" err="1"/>
              <a:t>Semenya</a:t>
            </a:r>
            <a:r>
              <a:rPr lang="zh-CN" altLang="zh-CN" sz="1600" dirty="0"/>
              <a:t>。该命令不包括其他运动员。截至该日，该命令将继续有效，直至</a:t>
            </a:r>
            <a:r>
              <a:rPr lang="en-US" altLang="zh-CN" sz="1600" dirty="0"/>
              <a:t>2019</a:t>
            </a:r>
            <a:r>
              <a:rPr lang="zh-CN" altLang="zh-CN" sz="1600" dirty="0"/>
              <a:t>年</a:t>
            </a:r>
            <a:r>
              <a:rPr lang="en-US" altLang="zh-CN" sz="1600" dirty="0"/>
              <a:t>6</a:t>
            </a:r>
            <a:r>
              <a:rPr lang="zh-CN" altLang="zh-CN" sz="1600" dirty="0"/>
              <a:t>月</a:t>
            </a:r>
            <a:r>
              <a:rPr lang="en-US" altLang="zh-CN" sz="1600" dirty="0"/>
              <a:t>25</a:t>
            </a:r>
            <a:r>
              <a:rPr lang="zh-CN" altLang="zh-CN" sz="1600" dirty="0"/>
              <a:t>日，即</a:t>
            </a:r>
            <a:r>
              <a:rPr lang="en-US" altLang="zh-CN" sz="1600" dirty="0"/>
              <a:t>SFT</a:t>
            </a:r>
            <a:r>
              <a:rPr lang="zh-CN" altLang="zh-CN" sz="1600" dirty="0"/>
              <a:t>给予</a:t>
            </a:r>
            <a:r>
              <a:rPr lang="en-US" altLang="zh-CN" sz="1600" dirty="0"/>
              <a:t>IAAF</a:t>
            </a:r>
            <a:r>
              <a:rPr lang="zh-CN" altLang="zh-CN" sz="1600" dirty="0"/>
              <a:t>回应上诉人案件的时间。</a:t>
            </a:r>
          </a:p>
          <a:p>
            <a:r>
              <a:rPr lang="en-US" altLang="zh-CN" sz="1600" dirty="0"/>
              <a:t>SFT</a:t>
            </a:r>
            <a:r>
              <a:rPr lang="zh-CN" altLang="zh-CN" sz="1600" dirty="0"/>
              <a:t>的决定是“单方面的”，这意味着它是在国际田联不知情的情况下被请求和发布的。国际田联直到今日才收到上诉人的申请或命令，因此没有机会解释为何</a:t>
            </a:r>
            <a:r>
              <a:rPr lang="en-US" altLang="zh-CN" sz="1600" dirty="0"/>
              <a:t>DSD</a:t>
            </a:r>
            <a:r>
              <a:rPr lang="zh-CN" altLang="zh-CN" sz="1600" dirty="0"/>
              <a:t>规例应继续有效，并在上诉待决期间适用于所有受影响的运动员。</a:t>
            </a:r>
          </a:p>
          <a:p>
            <a:r>
              <a:rPr lang="zh-CN" altLang="zh-CN" sz="1600" dirty="0"/>
              <a:t>国际田联将继续为争取所有妇女和女孩在我们今天和未来的体育运动中享有平等的权利和机会而斗争。</a:t>
            </a:r>
          </a:p>
          <a:p>
            <a:r>
              <a:rPr lang="zh-CN" altLang="zh-CN" sz="1600" dirty="0"/>
              <a:t>国际田联致力于让妇女充分参与体育运动，无论是作为在公平和有意义的竞争中的精英女运动员，作为发展生活和运动技能的年轻女孩，还是作为管理者或官员。令人遗憾的是，不久前，妇女根本不被允许参加体育运动。实现这一目标还有许多工作要做，但我们站在这项工作的前列，包括成为唯一向男女颁发同等奖金的国际体育联合会之一。</a:t>
            </a:r>
          </a:p>
          <a:p>
            <a:r>
              <a:rPr lang="zh-CN" altLang="zh-CN" sz="1600" dirty="0"/>
              <a:t>国际田联充分尊重每个人的个人尊严并支持社会运动使人们基于其选择的合法性别和</a:t>
            </a:r>
            <a:r>
              <a:rPr lang="en-US" altLang="zh-CN" sz="1600" dirty="0"/>
              <a:t>(</a:t>
            </a:r>
            <a:r>
              <a:rPr lang="zh-CN" altLang="zh-CN" sz="1600" dirty="0"/>
              <a:t>或</a:t>
            </a:r>
            <a:r>
              <a:rPr lang="en-US" altLang="zh-CN" sz="1600" dirty="0"/>
              <a:t>)</a:t>
            </a:r>
            <a:r>
              <a:rPr lang="zh-CN" altLang="zh-CN" sz="1600" dirty="0"/>
              <a:t>性别认同而被社会接受。</a:t>
            </a:r>
          </a:p>
          <a:p>
            <a:r>
              <a:rPr lang="zh-CN" altLang="zh-CN" sz="1600" dirty="0"/>
              <a:t>国际田联还认为，参加体育运动的权利并不能转化为自我认同的权利，或坚持列入某项优先项目，或在某一特定项目中获胜，而不考虑该项运动的合法规则或参赛标准。对所有体育项目，特别是国际田联来说，为女性设立一个受保护的类别，并将此类别的资格建立在以下基础上是合法的。生物学而不是性别认同。这一点已为</a:t>
            </a:r>
            <a:r>
              <a:rPr lang="en-US" altLang="zh-CN" sz="1600" dirty="0"/>
              <a:t>CAS</a:t>
            </a:r>
            <a:r>
              <a:rPr lang="zh-CN" altLang="zh-CN" sz="1600" dirty="0"/>
              <a:t>所接受和强调。</a:t>
            </a:r>
            <a:r>
              <a:rPr lang="en-US" altLang="zh-CN" sz="1600" dirty="0"/>
              <a:t>CAS</a:t>
            </a:r>
            <a:r>
              <a:rPr lang="zh-CN" altLang="zh-CN" sz="1600" dirty="0"/>
              <a:t>在其</a:t>
            </a:r>
            <a:r>
              <a:rPr lang="en-US" altLang="zh-CN" sz="1600" dirty="0"/>
              <a:t>2019</a:t>
            </a:r>
            <a:r>
              <a:rPr lang="zh-CN" altLang="zh-CN" sz="1600" dirty="0"/>
              <a:t>年</a:t>
            </a:r>
            <a:r>
              <a:rPr lang="en-US" altLang="zh-CN" sz="1600" dirty="0"/>
              <a:t>4</a:t>
            </a:r>
            <a:r>
              <a:rPr lang="zh-CN" altLang="zh-CN" sz="1600" dirty="0"/>
              <a:t>月</a:t>
            </a:r>
            <a:r>
              <a:rPr lang="en-US" altLang="zh-CN" sz="1600" dirty="0"/>
              <a:t>30</a:t>
            </a:r>
            <a:r>
              <a:rPr lang="zh-CN" altLang="zh-CN" sz="1600" dirty="0"/>
              <a:t>日决定维持《</a:t>
            </a:r>
            <a:r>
              <a:rPr lang="en-US" altLang="zh-CN" sz="1600" dirty="0"/>
              <a:t>DSD</a:t>
            </a:r>
            <a:r>
              <a:rPr lang="zh-CN" altLang="zh-CN" sz="1600" dirty="0"/>
              <a:t>条例》时接受并强调了这一关键点。根据生物学以外的东西来定义性别是失败的，它会阻止世界各地的许多女孩在青春期后选择有竞争力和精英的运动。</a:t>
            </a:r>
          </a:p>
          <a:p>
            <a:r>
              <a:rPr lang="zh-CN" altLang="zh-CN" sz="1600" dirty="0"/>
              <a:t>国际田联认为，</a:t>
            </a:r>
            <a:r>
              <a:rPr lang="en-US" altLang="zh-CN" sz="1600" dirty="0"/>
              <a:t>DSD</a:t>
            </a:r>
            <a:r>
              <a:rPr lang="zh-CN" altLang="zh-CN" sz="1600" dirty="0"/>
              <a:t>规则是保护优秀女子田径公平、有意义的比赛的必要、合理和相称的手段，</a:t>
            </a:r>
            <a:r>
              <a:rPr lang="en-US" altLang="zh-CN" sz="1600" dirty="0"/>
              <a:t>CAS</a:t>
            </a:r>
            <a:r>
              <a:rPr lang="zh-CN" altLang="zh-CN" sz="1600" dirty="0"/>
              <a:t>也对此表示同意。</a:t>
            </a:r>
          </a:p>
          <a:p>
            <a:r>
              <a:rPr lang="zh-CN" altLang="zh-CN" sz="1600" dirty="0"/>
              <a:t>国际田联将寻求迅速撤销该临时命令，以便</a:t>
            </a:r>
            <a:r>
              <a:rPr lang="en-US" altLang="zh-CN" sz="1600" dirty="0"/>
              <a:t>DSD</a:t>
            </a:r>
            <a:r>
              <a:rPr lang="zh-CN" altLang="zh-CN" sz="1600" dirty="0"/>
              <a:t>条例适用于所有受影响的运动员，以避免运动员和赛事组织者之间出现严重混乱，并保护运动的完整性。在适当的时候，</a:t>
            </a:r>
            <a:r>
              <a:rPr lang="en-US" altLang="zh-CN" sz="1600" dirty="0"/>
              <a:t>IAAF</a:t>
            </a:r>
            <a:r>
              <a:rPr lang="zh-CN" altLang="zh-CN" sz="1600" dirty="0"/>
              <a:t>将在</a:t>
            </a:r>
            <a:r>
              <a:rPr lang="en-US" altLang="zh-CN" sz="1600" dirty="0"/>
              <a:t>SFT</a:t>
            </a:r>
            <a:r>
              <a:rPr lang="zh-CN" altLang="zh-CN" sz="1600" dirty="0"/>
              <a:t>的上诉程序中为其</a:t>
            </a:r>
            <a:r>
              <a:rPr lang="en-US" altLang="zh-CN" sz="1600" dirty="0"/>
              <a:t>DSD</a:t>
            </a:r>
            <a:r>
              <a:rPr lang="zh-CN" altLang="zh-CN" sz="1600" dirty="0"/>
              <a:t>条例和</a:t>
            </a:r>
            <a:r>
              <a:rPr lang="en-US" altLang="zh-CN" sz="1600" dirty="0"/>
              <a:t>CAS</a:t>
            </a:r>
            <a:r>
              <a:rPr lang="zh-CN" altLang="zh-CN" sz="1600" dirty="0"/>
              <a:t>裁决辩护</a:t>
            </a:r>
            <a:r>
              <a:rPr lang="zh-CN" altLang="zh-CN" sz="1600" dirty="0" smtClean="0"/>
              <a:t>。</a:t>
            </a:r>
            <a:endParaRPr lang="zh-CN" altLang="zh-CN" sz="1400" dirty="0"/>
          </a:p>
          <a:p>
            <a:endParaRPr lang="zh-CN" altLang="en-US" sz="1400" dirty="0"/>
          </a:p>
        </p:txBody>
      </p:sp>
    </p:spTree>
    <p:extLst>
      <p:ext uri="{BB962C8B-B14F-4D97-AF65-F5344CB8AC3E}">
        <p14:creationId xmlns:p14="http://schemas.microsoft.com/office/powerpoint/2010/main" val="3153558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p>
        </p:txBody>
      </p:sp>
      <p:sp>
        <p:nvSpPr>
          <p:cNvPr id="3" name="内容占位符 2"/>
          <p:cNvSpPr>
            <a:spLocks noGrp="1"/>
          </p:cNvSpPr>
          <p:nvPr>
            <p:ph idx="1"/>
          </p:nvPr>
        </p:nvSpPr>
        <p:spPr/>
        <p:txBody>
          <a:bodyPr/>
          <a:lstStyle/>
          <a:p>
            <a:endParaRPr lang="zh-CN" altLang="en-US" sz="3200" dirty="0"/>
          </a:p>
          <a:p>
            <a:r>
              <a:rPr lang="en-US" altLang="zh-CN" sz="3200" dirty="0"/>
              <a:t>CAS 2016/A/4803 Ekaterina Gnidenko诉国际奥委会和国际自行车联合会(IOC&amp;UCI)</a:t>
            </a:r>
          </a:p>
          <a:p>
            <a:r>
              <a:rPr lang="en-US" altLang="zh-CN" sz="3200" dirty="0"/>
              <a:t>CAS 2016/A/4804 Maria Abakumova诉国际奥委会(IOC)</a:t>
            </a:r>
          </a:p>
          <a:p>
            <a:r>
              <a:rPr lang="en-US" altLang="zh-CN" sz="3200" dirty="0"/>
              <a:t>CAS 2017/A/4983 Tatyana </a:t>
            </a:r>
            <a:r>
              <a:rPr lang="en-US" altLang="zh-CN" sz="3200" dirty="0" err="1"/>
              <a:t>Lebedeva</a:t>
            </a:r>
            <a:r>
              <a:rPr lang="en-US" altLang="zh-CN" sz="3200" dirty="0" err="1" smtClean="0"/>
              <a:t>诉国际奥委会</a:t>
            </a:r>
            <a:r>
              <a:rPr lang="zh-CN" altLang="en-US" sz="3200" dirty="0" smtClean="0"/>
              <a:t>（</a:t>
            </a:r>
            <a:r>
              <a:rPr lang="en-US" altLang="zh-CN" sz="3200" dirty="0" smtClean="0"/>
              <a:t>IOC</a:t>
            </a:r>
            <a:r>
              <a:rPr lang="zh-CN" altLang="en-US" sz="3200" dirty="0" smtClean="0"/>
              <a:t>）</a:t>
            </a:r>
            <a:r>
              <a:rPr lang="en-US" altLang="zh-CN" sz="3200" dirty="0" err="1" smtClean="0"/>
              <a:t>和世界反兴奋剂机构</a:t>
            </a:r>
            <a:r>
              <a:rPr lang="en-US" altLang="zh-CN" sz="3200" dirty="0" smtClean="0"/>
              <a:t>(WADA</a:t>
            </a:r>
            <a:r>
              <a:rPr lang="en-US" altLang="zh-CN" sz="3200" dirty="0"/>
              <a:t>)</a:t>
            </a:r>
            <a:endParaRPr lang="en-US" altLang="zh-CN" sz="2400" dirty="0"/>
          </a:p>
          <a:p>
            <a:endParaRPr lang="zh-CN" altLang="en-US" sz="2400" dirty="0"/>
          </a:p>
        </p:txBody>
      </p:sp>
    </p:spTree>
    <p:extLst>
      <p:ext uri="{BB962C8B-B14F-4D97-AF65-F5344CB8AC3E}">
        <p14:creationId xmlns:p14="http://schemas.microsoft.com/office/powerpoint/2010/main" val="11307193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a:t>
            </a:r>
          </a:p>
        </p:txBody>
      </p:sp>
      <p:sp>
        <p:nvSpPr>
          <p:cNvPr id="3" name="内容占位符 2"/>
          <p:cNvSpPr>
            <a:spLocks noGrp="1"/>
          </p:cNvSpPr>
          <p:nvPr>
            <p:ph idx="1"/>
          </p:nvPr>
        </p:nvSpPr>
        <p:spPr/>
        <p:txBody>
          <a:bodyPr/>
          <a:lstStyle/>
          <a:p>
            <a:r>
              <a:rPr lang="zh-CN" altLang="en-US" sz="2800" dirty="0"/>
              <a:t>这是三个独立的上诉，每个上诉由一名俄罗斯运动员提出，每个上诉都涉及国际奥委会。并且，上诉涉及相同或实质上相同的问题，在三次上诉中，当事人均由同一律师代表，除极少数例外情况，提出了相同的论点。</a:t>
            </a:r>
          </a:p>
          <a:p>
            <a:endParaRPr lang="zh-CN" altLang="en-US" sz="2800" dirty="0"/>
          </a:p>
          <a:p>
            <a:r>
              <a:rPr lang="zh-CN" altLang="en-US" sz="2800" dirty="0"/>
              <a:t>在这种情况下，经各方同意，上诉合并进行审理。</a:t>
            </a:r>
          </a:p>
        </p:txBody>
      </p:sp>
    </p:spTree>
    <p:extLst>
      <p:ext uri="{BB962C8B-B14F-4D97-AF65-F5344CB8AC3E}">
        <p14:creationId xmlns:p14="http://schemas.microsoft.com/office/powerpoint/2010/main" val="1062185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经典案例分析——基本概况</a:t>
            </a:r>
          </a:p>
        </p:txBody>
      </p:sp>
      <p:sp>
        <p:nvSpPr>
          <p:cNvPr id="3" name="内容占位符 2"/>
          <p:cNvSpPr>
            <a:spLocks noGrp="1"/>
          </p:cNvSpPr>
          <p:nvPr>
            <p:ph idx="1"/>
          </p:nvPr>
        </p:nvSpPr>
        <p:spPr>
          <a:xfrm>
            <a:off x="609600" y="1166193"/>
            <a:ext cx="11187448" cy="4982359"/>
          </a:xfrm>
        </p:spPr>
        <p:txBody>
          <a:bodyPr/>
          <a:lstStyle/>
          <a:p>
            <a:r>
              <a:rPr lang="zh-CN" altLang="en-US" sz="2000" dirty="0"/>
              <a:t>CAS 2016/A/4803 Ekaterina Gnidenko诉IOC&amp;UCI</a:t>
            </a:r>
          </a:p>
          <a:p>
            <a:r>
              <a:rPr lang="zh-CN" altLang="en-US" sz="2000" dirty="0"/>
              <a:t>Ekaterina Gnidenko女士是一名具有国际水平的俄罗斯女自行车手。</a:t>
            </a:r>
          </a:p>
          <a:p>
            <a:r>
              <a:rPr lang="zh-CN" altLang="en-US" sz="2000" dirty="0"/>
              <a:t>Gnidenko女士参加了2012年伦敦奥运会的两个项目，分别获得第8名和18名。2012年7月24日，在上诉人参加伦敦奥运会之前不久，上诉人应</a:t>
            </a:r>
            <a:r>
              <a:rPr lang="en-US" altLang="zh-CN" sz="2000" dirty="0"/>
              <a:t>IOC</a:t>
            </a:r>
            <a:r>
              <a:rPr lang="zh-CN" altLang="en-US" sz="2000" dirty="0"/>
              <a:t>的要求，提供了其尿液样本，以便于</a:t>
            </a:r>
            <a:r>
              <a:rPr lang="en-US" altLang="zh-CN" sz="2000" dirty="0"/>
              <a:t>IOC</a:t>
            </a:r>
            <a:r>
              <a:rPr lang="zh-CN" altLang="en-US" sz="2000" dirty="0"/>
              <a:t>对参加奥运会的运动员进行兴奋剂检查。</a:t>
            </a:r>
          </a:p>
          <a:p>
            <a:r>
              <a:rPr lang="zh-CN" altLang="en-US" sz="2000" dirty="0"/>
              <a:t>上诉人提供的样本由德国科隆实验室进行了分析，分析结果为阴性。上诉人A样本和B样本的剩余部分被长期保存在科隆实验室。</a:t>
            </a:r>
          </a:p>
          <a:p>
            <a:r>
              <a:rPr lang="en-US" altLang="zh-CN" sz="2000" dirty="0"/>
              <a:t>2015</a:t>
            </a:r>
            <a:r>
              <a:rPr lang="zh-CN" altLang="en-US" sz="2000" dirty="0"/>
              <a:t>年</a:t>
            </a:r>
            <a:r>
              <a:rPr lang="en-US" altLang="zh-CN" sz="2000" dirty="0"/>
              <a:t>12</a:t>
            </a:r>
            <a:r>
              <a:rPr lang="zh-CN" altLang="en-US" sz="2000" dirty="0"/>
              <a:t>月庞德先生主持的独立委员会报告俄罗斯被发现广泛使用兴奋剂的背景下，国际奥委会决定对伦敦奥运会期间被长期保存的部分尿样重检，其中，也包括上诉人保存在科隆实验室的尿样。重检是使用自伦敦奥运会以来实验室已经改进或改变的分析方法进行，实验室的分析方法进行了如下的改进或改变：</a:t>
            </a:r>
          </a:p>
          <a:p>
            <a:r>
              <a:rPr lang="zh-CN" altLang="en-US" sz="2000" dirty="0" smtClean="0"/>
              <a:t>（</a:t>
            </a:r>
            <a:r>
              <a:rPr lang="zh-CN" altLang="en-US" sz="2000" dirty="0"/>
              <a:t>a）检测有效性的决定性参数之一：禁用物质的“检测窗口期”，也就是说</a:t>
            </a:r>
            <a:r>
              <a:rPr lang="zh-CN" altLang="en-US" sz="2000" dirty="0" smtClean="0"/>
              <a:t>，可以</a:t>
            </a:r>
            <a:r>
              <a:rPr lang="zh-CN" altLang="en-US" sz="2000" dirty="0"/>
              <a:t>在体内检测到禁用物质或其代谢物的时间。</a:t>
            </a:r>
            <a:endParaRPr lang="zh-CN" altLang="en-US" sz="2000" dirty="0"/>
          </a:p>
          <a:p>
            <a:r>
              <a:rPr lang="zh-CN" altLang="en-US" sz="2000" dirty="0"/>
              <a:t>（b）禁用物质的检测窗口期可能是很短的。这种情况在与类固醇相关的案件中很常见，如</a:t>
            </a:r>
            <a:r>
              <a:rPr lang="zh-CN" altLang="en-US" sz="2000" dirty="0" smtClean="0"/>
              <a:t>口服</a:t>
            </a:r>
            <a:r>
              <a:rPr lang="zh-CN" altLang="en-US" sz="2000" dirty="0"/>
              <a:t>尿烷醇（技术名称是脱氢氯甲基睾酮（DHCMT））</a:t>
            </a:r>
            <a:r>
              <a:rPr lang="zh-CN" altLang="en-US" sz="2000" dirty="0" smtClean="0"/>
              <a:t>。</a:t>
            </a:r>
            <a:r>
              <a:rPr lang="en-US" altLang="zh-CN" sz="2000" dirty="0" smtClean="0"/>
              <a:t>DHCMT</a:t>
            </a:r>
            <a:r>
              <a:rPr lang="zh-CN" altLang="en-US" sz="2000" dirty="0" smtClean="0"/>
              <a:t>和它的代谢物在人使用</a:t>
            </a:r>
            <a:r>
              <a:rPr lang="en-US" altLang="zh-CN" sz="2000" dirty="0" smtClean="0"/>
              <a:t>DHCMT</a:t>
            </a:r>
            <a:r>
              <a:rPr lang="zh-CN" altLang="en-US" sz="2000" dirty="0" smtClean="0"/>
              <a:t>后几天内就会低于检测水平。本</a:t>
            </a:r>
            <a:r>
              <a:rPr lang="zh-CN" altLang="en-US" sz="2000" dirty="0"/>
              <a:t>案中</a:t>
            </a:r>
            <a:r>
              <a:rPr lang="zh-CN" altLang="en-US" sz="2000" dirty="0" smtClean="0"/>
              <a:t>，</a:t>
            </a:r>
            <a:r>
              <a:rPr lang="en-US" altLang="zh-CN" sz="2000" dirty="0" smtClean="0"/>
              <a:t>CAS</a:t>
            </a:r>
            <a:r>
              <a:rPr lang="zh-CN" altLang="en-US" sz="2000" dirty="0" smtClean="0"/>
              <a:t>仲裁小组所说的禁用物质指的是DHCMT。</a:t>
            </a:r>
            <a:endParaRPr lang="zh-CN" altLang="en-US" sz="2000" dirty="0"/>
          </a:p>
        </p:txBody>
      </p:sp>
    </p:spTree>
    <p:extLst>
      <p:ext uri="{BB962C8B-B14F-4D97-AF65-F5344CB8AC3E}">
        <p14:creationId xmlns:p14="http://schemas.microsoft.com/office/powerpoint/2010/main" val="229929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新闻速览</a:t>
            </a:r>
          </a:p>
        </p:txBody>
      </p:sp>
      <p:sp>
        <p:nvSpPr>
          <p:cNvPr id="3" name="内容占位符 2"/>
          <p:cNvSpPr>
            <a:spLocks noGrp="1"/>
          </p:cNvSpPr>
          <p:nvPr>
            <p:ph idx="1"/>
          </p:nvPr>
        </p:nvSpPr>
        <p:spPr>
          <a:xfrm>
            <a:off x="609600" y="1193034"/>
            <a:ext cx="10972800" cy="4525215"/>
          </a:xfrm>
        </p:spPr>
        <p:txBody>
          <a:bodyPr/>
          <a:lstStyle/>
          <a:p>
            <a:pPr>
              <a:lnSpc>
                <a:spcPct val="120000"/>
              </a:lnSpc>
            </a:pPr>
            <a:r>
              <a:rPr lang="zh-CN" altLang="en-US" sz="2400" dirty="0" smtClean="0">
                <a:latin typeface="微软雅黑" panose="020B0503020204020204" charset="-122"/>
                <a:ea typeface="微软雅黑" panose="020B0503020204020204" charset="-122"/>
                <a:cs typeface="微软雅黑" panose="020B0503020204020204" charset="-122"/>
              </a:rPr>
              <a:t>世界反兴奋剂组织同意</a:t>
            </a:r>
            <a:r>
              <a:rPr lang="zh-CN" altLang="en-US" sz="2400" dirty="0">
                <a:latin typeface="微软雅黑" panose="020B0503020204020204" charset="-122"/>
                <a:ea typeface="微软雅黑" panose="020B0503020204020204" charset="-122"/>
                <a:cs typeface="微软雅黑" panose="020B0503020204020204" charset="-122"/>
              </a:rPr>
              <a:t>改变对</a:t>
            </a:r>
            <a:r>
              <a:rPr lang="zh-CN" altLang="en-US" sz="2400" dirty="0" smtClean="0">
                <a:latin typeface="微软雅黑" panose="020B0503020204020204" charset="-122"/>
                <a:ea typeface="微软雅黑" panose="020B0503020204020204" charset="-122"/>
                <a:cs typeface="微软雅黑" panose="020B0503020204020204" charset="-122"/>
              </a:rPr>
              <a:t>低浓度克仑特罗案件</a:t>
            </a:r>
            <a:r>
              <a:rPr lang="zh-CN" altLang="en-US" sz="2400" dirty="0">
                <a:latin typeface="微软雅黑" panose="020B0503020204020204" charset="-122"/>
                <a:ea typeface="微软雅黑" panose="020B0503020204020204" charset="-122"/>
                <a:cs typeface="微软雅黑" panose="020B0503020204020204" charset="-122"/>
              </a:rPr>
              <a:t>的检测程序</a:t>
            </a:r>
          </a:p>
          <a:p>
            <a:pPr>
              <a:lnSpc>
                <a:spcPct val="120000"/>
              </a:lnSpc>
            </a:pPr>
            <a:r>
              <a:rPr lang="zh-CN" altLang="en-US" sz="2000" dirty="0">
                <a:solidFill>
                  <a:schemeClr val="accent1">
                    <a:lumMod val="75000"/>
                  </a:schemeClr>
                </a:solidFill>
                <a:hlinkClick r:id="rId2"/>
              </a:rPr>
              <a:t>https://www.insidethegames.biz/articles/1079302/change-of-procedure-agreed-by-wada-for-low-level-clenbuterol-</a:t>
            </a:r>
            <a:r>
              <a:rPr lang="zh-CN" altLang="en-US" sz="2000" dirty="0" smtClean="0">
                <a:solidFill>
                  <a:schemeClr val="accent1">
                    <a:lumMod val="75000"/>
                  </a:schemeClr>
                </a:solidFill>
                <a:hlinkClick r:id="rId2"/>
              </a:rPr>
              <a:t>cases</a:t>
            </a:r>
            <a:r>
              <a:rPr lang="zh-CN" altLang="en-US" sz="2000" dirty="0" smtClean="0">
                <a:solidFill>
                  <a:schemeClr val="accent1">
                    <a:lumMod val="75000"/>
                  </a:schemeClr>
                </a:solidFill>
              </a:rPr>
              <a:t> </a:t>
            </a:r>
            <a:endParaRPr lang="zh-CN" altLang="en-US" sz="2000" dirty="0">
              <a:solidFill>
                <a:schemeClr val="accent1">
                  <a:lumMod val="75000"/>
                </a:schemeClr>
              </a:solidFill>
            </a:endParaRPr>
          </a:p>
          <a:p>
            <a:pPr>
              <a:lnSpc>
                <a:spcPct val="125000"/>
              </a:lnSpc>
            </a:pPr>
            <a:r>
              <a:rPr lang="zh-CN" altLang="en-US" sz="2000" dirty="0"/>
              <a:t>对于克仑特罗的检测程序的改变可能</a:t>
            </a:r>
            <a:r>
              <a:rPr lang="zh-CN" altLang="en-US" sz="2000" dirty="0" smtClean="0"/>
              <a:t>会使因为</a:t>
            </a:r>
            <a:r>
              <a:rPr lang="zh-CN" altLang="en-US" sz="2000" dirty="0"/>
              <a:t>类固醇违规而导致的违反反兴奋剂规则的相关案件的减少。长期以来，检测人员都对于类固醇违规的相关检测感到十分困难，因为这种物质存在于运动员食用的肉类之中</a:t>
            </a:r>
            <a:r>
              <a:rPr lang="zh-CN" altLang="en-US" sz="2000" dirty="0" smtClean="0"/>
              <a:t>。</a:t>
            </a:r>
            <a:endParaRPr lang="en-US" altLang="zh-CN" sz="2000" dirty="0" smtClean="0"/>
          </a:p>
          <a:p>
            <a:pPr>
              <a:lnSpc>
                <a:spcPct val="125000"/>
              </a:lnSpc>
            </a:pPr>
            <a:r>
              <a:rPr lang="zh-CN" altLang="en-US" sz="2000" dirty="0" smtClean="0"/>
              <a:t>据</a:t>
            </a:r>
            <a:r>
              <a:rPr lang="en-US" altLang="zh-CN" sz="2000" dirty="0" smtClean="0"/>
              <a:t>WADA</a:t>
            </a:r>
            <a:r>
              <a:rPr lang="zh-CN" altLang="en-US" sz="2000" dirty="0"/>
              <a:t>总干事Olivier </a:t>
            </a:r>
            <a:r>
              <a:rPr lang="zh-CN" altLang="en-US" sz="2000" dirty="0" smtClean="0"/>
              <a:t>Niggli称：“修改这一检测程序意味着在检测到低浓度克仑特罗的情况下，将首先对于发现的环境进行调查，只有在这种调查结束之后，才会决定一名运动员是否实施了违反</a:t>
            </a:r>
            <a:r>
              <a:rPr lang="zh-CN" altLang="en-US" sz="2000" dirty="0"/>
              <a:t>反</a:t>
            </a:r>
            <a:r>
              <a:rPr lang="zh-CN" altLang="en-US" sz="2000" dirty="0" smtClean="0"/>
              <a:t>兴奋剂规则（</a:t>
            </a:r>
            <a:r>
              <a:rPr lang="en-US" altLang="zh-CN" sz="2000" dirty="0" smtClean="0"/>
              <a:t>ADRV</a:t>
            </a:r>
            <a:r>
              <a:rPr lang="zh-CN" altLang="en-US" sz="2000" dirty="0" smtClean="0"/>
              <a:t>）的行为。这</a:t>
            </a:r>
            <a:r>
              <a:rPr lang="zh-CN" altLang="en-US" sz="2000" dirty="0"/>
              <a:t>一举措可能会显著</a:t>
            </a:r>
            <a:r>
              <a:rPr lang="zh-CN" altLang="en-US" sz="2000" dirty="0" smtClean="0"/>
              <a:t>减少像墨西哥和中国那样被认为是肉类中</a:t>
            </a:r>
            <a:r>
              <a:rPr lang="zh-CN" altLang="en-US" sz="2000" dirty="0"/>
              <a:t>克仑特罗</a:t>
            </a:r>
            <a:r>
              <a:rPr lang="zh-CN" altLang="en-US" sz="2000" dirty="0" smtClean="0"/>
              <a:t> </a:t>
            </a:r>
            <a:r>
              <a:rPr lang="zh-CN" altLang="en-US" sz="2000" dirty="0"/>
              <a:t>污染“高风险”的</a:t>
            </a:r>
            <a:r>
              <a:rPr lang="zh-CN" altLang="en-US" sz="2000" dirty="0" smtClean="0"/>
              <a:t>国家所记载的</a:t>
            </a:r>
            <a:r>
              <a:rPr lang="en-US" altLang="zh-CN" sz="2000" dirty="0" smtClean="0"/>
              <a:t>ADRV</a:t>
            </a:r>
            <a:r>
              <a:rPr lang="zh-CN" altLang="en-US" sz="2000" dirty="0" smtClean="0"/>
              <a:t>数量。</a:t>
            </a:r>
            <a:endParaRPr lang="zh-CN" altLang="en-US" sz="2000" dirty="0"/>
          </a:p>
          <a:p>
            <a:pPr>
              <a:lnSpc>
                <a:spcPct val="125000"/>
              </a:lnSpc>
            </a:pPr>
            <a:r>
              <a:rPr lang="zh-CN" altLang="en-US" sz="2000" dirty="0"/>
              <a:t>目前还没有科学的方法来</a:t>
            </a:r>
            <a:r>
              <a:rPr lang="zh-CN" altLang="en-US" sz="2000" dirty="0" smtClean="0"/>
              <a:t>区分</a:t>
            </a:r>
            <a:r>
              <a:rPr lang="zh-CN" altLang="en-US" sz="2000" dirty="0"/>
              <a:t>克仑特罗</a:t>
            </a:r>
            <a:r>
              <a:rPr lang="zh-CN" altLang="en-US" sz="2000" dirty="0" smtClean="0"/>
              <a:t>的</a:t>
            </a:r>
            <a:r>
              <a:rPr lang="zh-CN" altLang="en-US" sz="2000" dirty="0"/>
              <a:t>药物测试失败是由受污染的肉类还是真正的兴奋剂造成的</a:t>
            </a:r>
            <a:r>
              <a:rPr lang="zh-CN" altLang="en-US" sz="2000" dirty="0" smtClean="0"/>
              <a:t>。人们希望</a:t>
            </a:r>
            <a:r>
              <a:rPr lang="zh-CN" altLang="en-US" sz="2000" dirty="0"/>
              <a:t>新</a:t>
            </a:r>
            <a:r>
              <a:rPr lang="zh-CN" altLang="en-US" sz="2000" dirty="0" smtClean="0"/>
              <a:t>的</a:t>
            </a:r>
            <a:r>
              <a:rPr lang="zh-CN" altLang="en-US" sz="2000" dirty="0"/>
              <a:t>调查</a:t>
            </a:r>
            <a:r>
              <a:rPr lang="zh-CN" altLang="en-US" sz="2000" dirty="0" smtClean="0"/>
              <a:t>程序</a:t>
            </a:r>
            <a:r>
              <a:rPr lang="zh-CN" altLang="en-US" sz="2000" dirty="0"/>
              <a:t>将有助于查明真正可疑的案件，</a:t>
            </a:r>
            <a:r>
              <a:rPr lang="zh-CN" altLang="en-US" sz="2000" dirty="0" smtClean="0"/>
              <a:t>从而使得结果对运动员来说更公平。</a:t>
            </a:r>
            <a:endParaRPr lang="zh-CN" altLang="en-US"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sym typeface="+mn-ea"/>
              </a:rPr>
              <a:t>经典案例分析——基本概况</a:t>
            </a:r>
            <a:endParaRPr lang="zh-CN" altLang="en-US" sz="3600"/>
          </a:p>
        </p:txBody>
      </p:sp>
      <p:sp>
        <p:nvSpPr>
          <p:cNvPr id="3" name="内容占位符 2"/>
          <p:cNvSpPr>
            <a:spLocks noGrp="1"/>
          </p:cNvSpPr>
          <p:nvPr>
            <p:ph idx="1"/>
          </p:nvPr>
        </p:nvSpPr>
        <p:spPr>
          <a:xfrm>
            <a:off x="609600" y="1120463"/>
            <a:ext cx="10972800" cy="4822406"/>
          </a:xfrm>
        </p:spPr>
        <p:txBody>
          <a:bodyPr/>
          <a:lstStyle/>
          <a:p>
            <a:endParaRPr lang="zh-CN" altLang="en-US" sz="2000" dirty="0"/>
          </a:p>
          <a:p>
            <a:r>
              <a:rPr lang="zh-CN" altLang="en-US" sz="2000" dirty="0"/>
              <a:t>（c</a:t>
            </a:r>
            <a:r>
              <a:rPr lang="zh-CN" altLang="en-US" sz="2000" dirty="0" smtClean="0"/>
              <a:t>）最近，实验室对禁用物质的检测</a:t>
            </a:r>
            <a:r>
              <a:rPr lang="zh-CN" altLang="en-US" sz="2000" dirty="0"/>
              <a:t>能力得到了显著的</a:t>
            </a:r>
            <a:r>
              <a:rPr lang="zh-CN" altLang="en-US" sz="2000" dirty="0" smtClean="0"/>
              <a:t>提高，</a:t>
            </a:r>
            <a:r>
              <a:rPr lang="en-US" altLang="zh-CN" sz="2000" dirty="0" smtClean="0"/>
              <a:t>IOC</a:t>
            </a:r>
            <a:r>
              <a:rPr lang="zh-CN" altLang="en-US" sz="2000" dirty="0" smtClean="0"/>
              <a:t>和</a:t>
            </a:r>
            <a:r>
              <a:rPr lang="en-US" altLang="zh-CN" sz="2000" dirty="0" smtClean="0"/>
              <a:t>WADA</a:t>
            </a:r>
            <a:r>
              <a:rPr lang="zh-CN" altLang="en-US" sz="2000" dirty="0"/>
              <a:t>指出</a:t>
            </a:r>
            <a:r>
              <a:rPr lang="zh-CN" altLang="en-US" sz="2000" dirty="0" smtClean="0"/>
              <a:t>，某些禁用物质</a:t>
            </a:r>
            <a:r>
              <a:rPr lang="zh-CN" altLang="en-US" sz="2000" dirty="0"/>
              <a:t>的检测</a:t>
            </a:r>
            <a:r>
              <a:rPr lang="zh-CN" altLang="en-US" sz="2000" dirty="0" smtClean="0"/>
              <a:t>窗口期已得到提高，尤其是</a:t>
            </a:r>
            <a:r>
              <a:rPr lang="zh-CN" altLang="en-US" sz="2000" dirty="0"/>
              <a:t>类固醇（ </a:t>
            </a:r>
            <a:r>
              <a:rPr lang="zh-CN" altLang="en-US" sz="2000" dirty="0" smtClean="0"/>
              <a:t>其中包括DHCMT </a:t>
            </a:r>
            <a:r>
              <a:rPr lang="zh-CN" altLang="en-US" sz="2000" dirty="0"/>
              <a:t>）的检测</a:t>
            </a:r>
            <a:r>
              <a:rPr lang="zh-CN" altLang="en-US" sz="2000" dirty="0" smtClean="0"/>
              <a:t>窗口期。</a:t>
            </a:r>
            <a:endParaRPr lang="zh-CN" altLang="en-US" sz="2000" dirty="0"/>
          </a:p>
          <a:p>
            <a:r>
              <a:rPr lang="zh-CN" altLang="en-US" sz="2000" dirty="0"/>
              <a:t>（d</a:t>
            </a:r>
            <a:r>
              <a:rPr lang="zh-CN" altLang="en-US" sz="2000" dirty="0" smtClean="0"/>
              <a:t>）据称，实验室对禁用物质的检测能力的提高是</a:t>
            </a:r>
            <a:r>
              <a:rPr lang="zh-CN" altLang="en-US" sz="2000" dirty="0"/>
              <a:t>由于</a:t>
            </a:r>
            <a:r>
              <a:rPr lang="zh-CN" altLang="en-US" sz="2000" dirty="0" smtClean="0"/>
              <a:t>目前所用的新的分析</a:t>
            </a:r>
            <a:r>
              <a:rPr lang="zh-CN" altLang="en-US" sz="2000" dirty="0"/>
              <a:t>仪器具有更高的</a:t>
            </a:r>
            <a:r>
              <a:rPr lang="zh-CN" altLang="en-US" sz="2000" dirty="0" smtClean="0"/>
              <a:t>灵敏度，从而</a:t>
            </a:r>
            <a:r>
              <a:rPr lang="zh-CN" altLang="en-US" sz="2000" dirty="0"/>
              <a:t>在</a:t>
            </a:r>
            <a:r>
              <a:rPr lang="zh-CN" altLang="en-US" sz="2000" dirty="0" smtClean="0"/>
              <a:t>技术上实现了对尿</a:t>
            </a:r>
            <a:r>
              <a:rPr lang="zh-CN" altLang="en-US" sz="2000" dirty="0"/>
              <a:t>液</a:t>
            </a:r>
            <a:r>
              <a:rPr lang="zh-CN" altLang="en-US" sz="2000" dirty="0" smtClean="0"/>
              <a:t>中与之前相比较少的禁用物质</a:t>
            </a:r>
            <a:r>
              <a:rPr lang="zh-CN" altLang="en-US" sz="2000" dirty="0"/>
              <a:t>及其</a:t>
            </a:r>
            <a:r>
              <a:rPr lang="zh-CN" altLang="en-US" sz="2000" dirty="0" smtClean="0"/>
              <a:t>代谢物进行检测。同时，</a:t>
            </a:r>
            <a:r>
              <a:rPr lang="zh-CN" altLang="en-US" sz="2000" dirty="0"/>
              <a:t>实验室对禁用物质的检测能力的</a:t>
            </a:r>
            <a:r>
              <a:rPr lang="zh-CN" altLang="en-US" sz="2000" dirty="0" smtClean="0"/>
              <a:t>提高也是因为实验室实现了对进一步代谢物的识别（</a:t>
            </a:r>
            <a:r>
              <a:rPr lang="zh-CN" altLang="en-US" sz="2000" dirty="0"/>
              <a:t>得益于</a:t>
            </a:r>
            <a:r>
              <a:rPr lang="zh-CN" altLang="en-US" sz="2000" dirty="0" smtClean="0"/>
              <a:t>更灵敏的检测仪器），与母体化合物或之前识别出的代谢物相比较，进一步代谢物能够更长时间地标记禁用物质。进一步代谢物也被称为“长效代谢物”</a:t>
            </a:r>
            <a:r>
              <a:rPr lang="zh-CN" altLang="en-US" sz="2000" dirty="0"/>
              <a:t>（LTMS）。</a:t>
            </a:r>
          </a:p>
          <a:p>
            <a:r>
              <a:rPr lang="zh-CN" altLang="en-US" sz="2000" dirty="0"/>
              <a:t>（e）关于DHCMT ，一篇重要</a:t>
            </a:r>
            <a:r>
              <a:rPr lang="zh-CN" altLang="en-US" sz="2000" dirty="0" smtClean="0"/>
              <a:t>的</a:t>
            </a:r>
            <a:r>
              <a:rPr lang="zh-CN" altLang="en-US" sz="2000" dirty="0"/>
              <a:t>论文</a:t>
            </a:r>
            <a:r>
              <a:rPr lang="zh-CN" altLang="en-US" sz="2000" dirty="0" smtClean="0"/>
              <a:t>在</a:t>
            </a:r>
            <a:r>
              <a:rPr lang="zh-CN" altLang="en-US" sz="2000" dirty="0"/>
              <a:t>本次CAS听证过程中被多次提及，据说</a:t>
            </a:r>
            <a:r>
              <a:rPr lang="zh-CN" altLang="en-US" sz="2000" dirty="0" smtClean="0"/>
              <a:t>是关于鉴定</a:t>
            </a:r>
            <a:r>
              <a:rPr lang="en-US" altLang="zh-CN" sz="2000" dirty="0" smtClean="0"/>
              <a:t>DHCMT</a:t>
            </a:r>
            <a:r>
              <a:rPr lang="zh-CN" altLang="en-US" sz="2000" dirty="0" smtClean="0"/>
              <a:t>的长效代谢物的</a:t>
            </a:r>
            <a:r>
              <a:rPr lang="zh-CN" altLang="en-US" sz="2000" dirty="0"/>
              <a:t>“突破”或“起点”。这篇文章由Tim Sobelevsky博士和Grigory Rodchenkov博士撰写，题为“人类尿液中新型长期脱氢氯甲基睾酮代谢物的检测和质谱表征”。它于2012年发表在类固醇生物化学和分子生物学杂志上。根据这篇文章，</a:t>
            </a:r>
            <a:r>
              <a:rPr lang="zh-CN" altLang="en-US" sz="2000" dirty="0" smtClean="0"/>
              <a:t>这些长效代谢物能够在</a:t>
            </a:r>
            <a:r>
              <a:rPr lang="zh-CN" altLang="en-US" sz="2000" dirty="0"/>
              <a:t>更长的</a:t>
            </a:r>
            <a:r>
              <a:rPr lang="zh-CN" altLang="en-US" sz="2000" dirty="0" smtClean="0"/>
              <a:t>时间被</a:t>
            </a:r>
            <a:r>
              <a:rPr lang="zh-CN" altLang="en-US" sz="2000" dirty="0"/>
              <a:t>检测到，因此极大地延长了尿烷醇的检测</a:t>
            </a:r>
            <a:r>
              <a:rPr lang="zh-CN" altLang="en-US" sz="2000" dirty="0" smtClean="0"/>
              <a:t>时间，使检测时间长</a:t>
            </a:r>
            <a:r>
              <a:rPr lang="zh-CN" altLang="en-US" sz="2000" dirty="0"/>
              <a:t>达40-50天，甚至可能更长。从</a:t>
            </a:r>
            <a:r>
              <a:rPr lang="zh-CN" altLang="en-US" sz="2000" dirty="0" smtClean="0"/>
              <a:t>2012年起，DHCMT</a:t>
            </a:r>
            <a:r>
              <a:rPr lang="zh-CN" altLang="en-US" sz="2000" dirty="0"/>
              <a:t>的标记</a:t>
            </a:r>
            <a:r>
              <a:rPr lang="zh-CN" altLang="en-US" sz="2000" dirty="0" smtClean="0"/>
              <a:t>物逐步被确定为</a:t>
            </a:r>
            <a:r>
              <a:rPr lang="zh-CN" altLang="en-US" sz="2000" dirty="0"/>
              <a:t>M1、M2、M3和M</a:t>
            </a:r>
            <a:r>
              <a:rPr lang="zh-CN" altLang="en-US" sz="2000" dirty="0" smtClean="0"/>
              <a:t>4。</a:t>
            </a:r>
            <a:endParaRPr lang="zh-CN" altLang="en-US" sz="2000" dirty="0"/>
          </a:p>
        </p:txBody>
      </p:sp>
    </p:spTree>
    <p:extLst>
      <p:ext uri="{BB962C8B-B14F-4D97-AF65-F5344CB8AC3E}">
        <p14:creationId xmlns:p14="http://schemas.microsoft.com/office/powerpoint/2010/main" val="23560643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经典案例分析——基本概况</a:t>
            </a:r>
          </a:p>
        </p:txBody>
      </p:sp>
      <p:sp>
        <p:nvSpPr>
          <p:cNvPr id="3" name="内容占位符 2"/>
          <p:cNvSpPr>
            <a:spLocks noGrp="1"/>
          </p:cNvSpPr>
          <p:nvPr>
            <p:ph idx="1"/>
          </p:nvPr>
        </p:nvSpPr>
        <p:spPr/>
        <p:txBody>
          <a:bodyPr/>
          <a:lstStyle/>
          <a:p>
            <a:r>
              <a:rPr lang="zh-CN" altLang="en-US" sz="2000" dirty="0"/>
              <a:t>（f）从2012年起，世界反兴奋剂组织认可的实验室逐步验证并实施了基于</a:t>
            </a:r>
            <a:r>
              <a:rPr lang="zh-CN" altLang="en-US" sz="2000" dirty="0" smtClean="0"/>
              <a:t>这些</a:t>
            </a:r>
            <a:r>
              <a:rPr lang="zh-CN" altLang="en-US" sz="2000" dirty="0"/>
              <a:t>长效</a:t>
            </a:r>
            <a:r>
              <a:rPr lang="zh-CN" altLang="en-US" sz="2000" dirty="0" smtClean="0"/>
              <a:t>代谢物识别</a:t>
            </a:r>
            <a:r>
              <a:rPr lang="zh-CN" altLang="en-US" sz="2000" dirty="0"/>
              <a:t>的检测方法。在世界反兴奋剂组织认可的科隆和洛桑实验室，验证分别在2013年初和2014年初进行。</a:t>
            </a:r>
          </a:p>
          <a:p>
            <a:endParaRPr lang="zh-CN" altLang="en-US" sz="2000" dirty="0"/>
          </a:p>
          <a:p>
            <a:r>
              <a:rPr lang="zh-CN" altLang="en-US" sz="2000" dirty="0"/>
              <a:t> 2016年，科隆实验室重新分析了上诉人储存的尿液样本，结果显示，存在一种</a:t>
            </a:r>
            <a:r>
              <a:rPr lang="zh-CN" altLang="en-US" sz="2000" dirty="0" smtClean="0"/>
              <a:t>长效代谢物</a:t>
            </a:r>
            <a:r>
              <a:rPr lang="zh-CN" altLang="en-US" sz="2000" dirty="0"/>
              <a:t>，即DHCMT呈阳性，代谢物为M3</a:t>
            </a:r>
            <a:r>
              <a:rPr lang="zh-CN" altLang="en-US" sz="2000" dirty="0" smtClean="0"/>
              <a:t>。</a:t>
            </a:r>
            <a:endParaRPr lang="en-US" altLang="zh-CN" sz="2000" dirty="0" smtClean="0"/>
          </a:p>
          <a:p>
            <a:endParaRPr lang="zh-CN" altLang="en-US" sz="2000" dirty="0"/>
          </a:p>
          <a:p>
            <a:r>
              <a:rPr lang="zh-CN" altLang="en-US" sz="2000" dirty="0"/>
              <a:t>根据这一重新分析，国际奥委会纪律委员会在其2016年12月7日的决定中认为，根据ADR 2012（运动员身体样本中存在和/或使用禁止物质或其代谢物或标记物），上诉人构成兴奋剂违规（ADRV）。因此，上诉人被取消了参加2012年伦敦奥运会的资格</a:t>
            </a:r>
            <a:r>
              <a:rPr lang="zh-CN" altLang="en-US" sz="2000" dirty="0" smtClean="0"/>
              <a:t>，其在</a:t>
            </a:r>
            <a:r>
              <a:rPr lang="zh-CN" altLang="en-US" sz="2000" dirty="0"/>
              <a:t>2012年</a:t>
            </a:r>
            <a:r>
              <a:rPr lang="zh-CN" altLang="en-US" sz="2000" dirty="0" smtClean="0"/>
              <a:t>伦敦奥运会上取得的成绩被</a:t>
            </a:r>
            <a:r>
              <a:rPr lang="zh-CN" altLang="en-US" sz="2000" dirty="0"/>
              <a:t>视为</a:t>
            </a:r>
            <a:r>
              <a:rPr lang="zh-CN" altLang="en-US" sz="2000" dirty="0" smtClean="0"/>
              <a:t>无效。</a:t>
            </a:r>
            <a:endParaRPr lang="zh-CN" altLang="en-US" sz="2000" dirty="0"/>
          </a:p>
          <a:p>
            <a:endParaRPr lang="zh-CN" altLang="en-US" sz="2000" dirty="0"/>
          </a:p>
          <a:p>
            <a:r>
              <a:rPr lang="zh-CN" altLang="en-US" sz="2000" dirty="0"/>
              <a:t>上诉人因此提起上诉。</a:t>
            </a:r>
          </a:p>
        </p:txBody>
      </p:sp>
    </p:spTree>
    <p:extLst>
      <p:ext uri="{BB962C8B-B14F-4D97-AF65-F5344CB8AC3E}">
        <p14:creationId xmlns:p14="http://schemas.microsoft.com/office/powerpoint/2010/main" val="2493743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sym typeface="+mn-ea"/>
              </a:rPr>
              <a:t>经典案例分析——基本概况</a:t>
            </a:r>
            <a:endParaRPr lang="zh-CN" altLang="en-US" sz="3600"/>
          </a:p>
        </p:txBody>
      </p:sp>
      <p:sp>
        <p:nvSpPr>
          <p:cNvPr id="3" name="内容占位符 2"/>
          <p:cNvSpPr>
            <a:spLocks noGrp="1"/>
          </p:cNvSpPr>
          <p:nvPr>
            <p:ph idx="1"/>
          </p:nvPr>
        </p:nvSpPr>
        <p:spPr>
          <a:xfrm>
            <a:off x="697230" y="1166193"/>
            <a:ext cx="10972800" cy="4525215"/>
          </a:xfrm>
        </p:spPr>
        <p:txBody>
          <a:bodyPr/>
          <a:lstStyle/>
          <a:p>
            <a:pPr>
              <a:lnSpc>
                <a:spcPct val="110000"/>
              </a:lnSpc>
            </a:pPr>
            <a:r>
              <a:rPr lang="zh-CN" altLang="en-US" sz="2000" dirty="0"/>
              <a:t>CAS 2016/A/4804 Maria Abakumova诉国际奥委会</a:t>
            </a:r>
          </a:p>
          <a:p>
            <a:pPr>
              <a:lnSpc>
                <a:spcPct val="110000"/>
              </a:lnSpc>
            </a:pPr>
            <a:r>
              <a:rPr lang="zh-CN" altLang="en-US" sz="2000" dirty="0"/>
              <a:t>Maria Abakumova女士是一名具有国际水平的俄罗斯女运动员。Maria Abakumova参加了2008年北京奥运会女子标枪比赛，并获得银牌。</a:t>
            </a:r>
          </a:p>
          <a:p>
            <a:pPr>
              <a:lnSpc>
                <a:spcPct val="110000"/>
              </a:lnSpc>
            </a:pPr>
            <a:r>
              <a:rPr lang="zh-CN" altLang="en-US" sz="2000" dirty="0"/>
              <a:t>2008年8月21日，应国际奥委会的要求，Abakumova女士被要求提供用于兴奋剂检测的尿液样本，以便进行兴奋剂检测。该样本由世界反兴奋剂组织在北京实验室</a:t>
            </a:r>
            <a:r>
              <a:rPr lang="zh-CN" altLang="en-US" sz="2000" dirty="0" smtClean="0"/>
              <a:t>进行检测分析，检测结果为阴性。</a:t>
            </a:r>
            <a:r>
              <a:rPr lang="zh-CN" altLang="en-US" sz="2000" dirty="0"/>
              <a:t>Abakumova女士的A样本剩余部分和她的B样本随后被转移到洛桑实验室进行长期储存。基于与上述Gnidenko申诉相同的原因，国际奥委会于2016年决定对北京奥运会期间收集的部分样本采用</a:t>
            </a:r>
            <a:r>
              <a:rPr lang="zh-CN" altLang="en-US" sz="2000" dirty="0" smtClean="0"/>
              <a:t>改进</a:t>
            </a:r>
            <a:r>
              <a:rPr lang="zh-CN" altLang="en-US" sz="2000" dirty="0"/>
              <a:t>后</a:t>
            </a:r>
            <a:r>
              <a:rPr lang="zh-CN" altLang="en-US" sz="2000" dirty="0" smtClean="0"/>
              <a:t>的</a:t>
            </a:r>
            <a:r>
              <a:rPr lang="zh-CN" altLang="en-US" sz="2000" dirty="0"/>
              <a:t>分析</a:t>
            </a:r>
            <a:r>
              <a:rPr lang="zh-CN" altLang="en-US" sz="2000" dirty="0" smtClean="0"/>
              <a:t>方法进行重检。</a:t>
            </a:r>
            <a:r>
              <a:rPr lang="zh-CN" altLang="en-US" sz="2000" dirty="0"/>
              <a:t>2016年，洛桑实验室对Abakumova女士的A-样本的剩余部分以及B-样本分析结果显示，存在长效代谢物M2和M3，为禁用物质（</a:t>
            </a:r>
            <a:r>
              <a:rPr lang="zh-CN" altLang="en-US" sz="2000" dirty="0" smtClean="0"/>
              <a:t>即DHCMT</a:t>
            </a:r>
            <a:r>
              <a:rPr lang="zh-CN" altLang="en-US" sz="2000" dirty="0"/>
              <a:t>）的代谢物。</a:t>
            </a:r>
          </a:p>
          <a:p>
            <a:pPr>
              <a:lnSpc>
                <a:spcPct val="110000"/>
              </a:lnSpc>
            </a:pPr>
            <a:r>
              <a:rPr lang="zh-CN" altLang="en-US" sz="2000" dirty="0"/>
              <a:t>国际奥委会纪律委员会在2016年9月7日作出决定， Abakumova女士</a:t>
            </a:r>
            <a:r>
              <a:rPr lang="zh-CN" altLang="en-US" sz="2000" dirty="0" smtClean="0"/>
              <a:t>构成兴奋剂</a:t>
            </a:r>
            <a:r>
              <a:rPr lang="zh-CN" altLang="en-US" sz="2000" dirty="0" smtClean="0"/>
              <a:t>违规。</a:t>
            </a:r>
            <a:r>
              <a:rPr lang="zh-CN" altLang="en-US" sz="2000" dirty="0"/>
              <a:t>因此，Abakumova女士被取消2008年北京奥运会资格，</a:t>
            </a:r>
            <a:r>
              <a:rPr lang="zh-CN" altLang="en-US" sz="2000" dirty="0" smtClean="0"/>
              <a:t>她在比赛中取得的奖牌、证书被取消并被责令返还给</a:t>
            </a:r>
            <a:r>
              <a:rPr lang="zh-CN" altLang="en-US" sz="2000" dirty="0"/>
              <a:t>国际奥委会</a:t>
            </a:r>
            <a:r>
              <a:rPr lang="zh-CN" altLang="en-US" sz="2000" dirty="0" smtClean="0"/>
              <a:t>， </a:t>
            </a:r>
            <a:r>
              <a:rPr lang="zh-CN" altLang="en-US" sz="2000" dirty="0"/>
              <a:t>Abakumova女士因此提起上诉。</a:t>
            </a:r>
          </a:p>
        </p:txBody>
      </p:sp>
    </p:spTree>
    <p:extLst>
      <p:ext uri="{BB962C8B-B14F-4D97-AF65-F5344CB8AC3E}">
        <p14:creationId xmlns:p14="http://schemas.microsoft.com/office/powerpoint/2010/main" val="2578312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经典案例分析——基本概况</a:t>
            </a:r>
          </a:p>
        </p:txBody>
      </p:sp>
      <p:sp>
        <p:nvSpPr>
          <p:cNvPr id="3" name="内容占位符 2"/>
          <p:cNvSpPr>
            <a:spLocks noGrp="1"/>
          </p:cNvSpPr>
          <p:nvPr>
            <p:ph idx="1"/>
          </p:nvPr>
        </p:nvSpPr>
        <p:spPr>
          <a:xfrm>
            <a:off x="741045" y="1271603"/>
            <a:ext cx="10972800" cy="4525215"/>
          </a:xfrm>
        </p:spPr>
        <p:txBody>
          <a:bodyPr/>
          <a:lstStyle/>
          <a:p>
            <a:r>
              <a:rPr lang="zh-CN" altLang="en-US" sz="2000" dirty="0"/>
              <a:t>CAS 2017/A/4983 Tatyana Lebedeva诉IOC和WADA</a:t>
            </a:r>
          </a:p>
          <a:p>
            <a:r>
              <a:rPr lang="zh-CN" altLang="en-US" sz="2000" dirty="0"/>
              <a:t>Tatyana Lebedeva女士是前俄罗斯国际级女运动员，现已退役。她在2008年北京奥运会女子跳远和三级跳远项目上代表俄罗斯参赛，且均获得银牌。2008年8月18日，在三级跳比赛之后，Lebedeva女士被要求提供一份尿液样本用于兴奋剂检测。2008年8月22日，在跳远项目结束时，Lebedeva女士还被要求提供另一份尿液样本。两个样本均由北京实验室</a:t>
            </a:r>
            <a:r>
              <a:rPr lang="zh-CN" altLang="en-US" sz="2000" dirty="0" smtClean="0"/>
              <a:t>进行检测分析，检测结果为阴性。 </a:t>
            </a:r>
            <a:r>
              <a:rPr lang="zh-CN" altLang="en-US" sz="2000" dirty="0"/>
              <a:t>Lebedeva女士的A样本和B样本随后被转移到瑞士洛桑实验室</a:t>
            </a:r>
            <a:r>
              <a:rPr lang="zh-CN" altLang="en-US" sz="2000" dirty="0" smtClean="0"/>
              <a:t>长期保存</a:t>
            </a:r>
            <a:r>
              <a:rPr lang="zh-CN" altLang="en-US" sz="2000" dirty="0"/>
              <a:t>。</a:t>
            </a:r>
          </a:p>
          <a:p>
            <a:r>
              <a:rPr lang="zh-CN" altLang="en-US" sz="2000" dirty="0"/>
              <a:t>国际奥委会于2016年决定对2008年北京奥运会期间收集的一些样本（包括上诉人长期保存在洛桑实验室的样本）</a:t>
            </a:r>
            <a:r>
              <a:rPr lang="zh-CN" altLang="en-US" sz="2000" dirty="0" smtClean="0"/>
              <a:t>进行</a:t>
            </a:r>
            <a:r>
              <a:rPr lang="zh-CN" altLang="en-US" sz="2000" dirty="0" smtClean="0"/>
              <a:t>重检</a:t>
            </a:r>
            <a:r>
              <a:rPr lang="zh-CN" altLang="en-US" sz="2000" dirty="0" smtClean="0"/>
              <a:t>，</a:t>
            </a:r>
            <a:r>
              <a:rPr lang="zh-CN" altLang="en-US" sz="2000" dirty="0"/>
              <a:t>检测到样品中存在长效代谢物M2和M3——DHCMT的代谢物。国际奥委会纪律委员会举行了听证会，在其2017年1月25日作出的决定中， Lebedeva女士被宣布构成兴奋剂违规。</a:t>
            </a:r>
          </a:p>
          <a:p>
            <a:r>
              <a:rPr lang="zh-CN" altLang="en-US" sz="2000" dirty="0" smtClean="0"/>
              <a:t>国际奥委会纪律委员会作出决定，取消了</a:t>
            </a:r>
            <a:r>
              <a:rPr lang="zh-CN" altLang="en-US" sz="2000" dirty="0"/>
              <a:t>Lebedeva</a:t>
            </a:r>
            <a:r>
              <a:rPr lang="zh-CN" altLang="en-US" sz="2000" dirty="0" smtClean="0"/>
              <a:t>女士参加2008年</a:t>
            </a:r>
            <a:r>
              <a:rPr lang="zh-CN" altLang="en-US" sz="2000" dirty="0"/>
              <a:t>北京奥运会的资格，</a:t>
            </a:r>
            <a:r>
              <a:rPr lang="zh-CN" altLang="en-US" sz="2000" dirty="0" smtClean="0"/>
              <a:t>她在</a:t>
            </a:r>
            <a:r>
              <a:rPr lang="zh-CN" altLang="en-US" sz="2000" dirty="0"/>
              <a:t>2008年</a:t>
            </a:r>
            <a:r>
              <a:rPr lang="zh-CN" altLang="en-US" sz="2000" dirty="0" smtClean="0"/>
              <a:t>北京奥运会中获得的奖牌和证书被取消并被责令返还</a:t>
            </a:r>
            <a:r>
              <a:rPr lang="zh-CN" altLang="en-US" sz="2000" dirty="0"/>
              <a:t>国际</a:t>
            </a:r>
            <a:r>
              <a:rPr lang="zh-CN" altLang="en-US" sz="2000" dirty="0" smtClean="0"/>
              <a:t>奥委会，</a:t>
            </a:r>
            <a:r>
              <a:rPr lang="zh-CN" altLang="en-US" sz="2000" dirty="0"/>
              <a:t> Lebedeva女士</a:t>
            </a:r>
            <a:r>
              <a:rPr lang="zh-CN" altLang="en-US" sz="2000" dirty="0" smtClean="0"/>
              <a:t>因此</a:t>
            </a:r>
            <a:r>
              <a:rPr lang="zh-CN" altLang="en-US" sz="2000" dirty="0"/>
              <a:t>提起了上诉。 </a:t>
            </a:r>
          </a:p>
        </p:txBody>
      </p:sp>
    </p:spTree>
    <p:extLst>
      <p:ext uri="{BB962C8B-B14F-4D97-AF65-F5344CB8AC3E}">
        <p14:creationId xmlns:p14="http://schemas.microsoft.com/office/powerpoint/2010/main" val="26902828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经典案例分析——上诉人意见</a:t>
            </a:r>
          </a:p>
        </p:txBody>
      </p:sp>
      <p:sp>
        <p:nvSpPr>
          <p:cNvPr id="3" name="内容占位符 2"/>
          <p:cNvSpPr>
            <a:spLocks noGrp="1"/>
          </p:cNvSpPr>
          <p:nvPr>
            <p:ph idx="1"/>
          </p:nvPr>
        </p:nvSpPr>
        <p:spPr>
          <a:xfrm>
            <a:off x="609600" y="1171777"/>
            <a:ext cx="10972800" cy="5123920"/>
          </a:xfrm>
        </p:spPr>
        <p:txBody>
          <a:bodyPr/>
          <a:lstStyle/>
          <a:p>
            <a:pPr marL="0" indent="0">
              <a:buNone/>
            </a:pPr>
            <a:endParaRPr lang="zh-CN" altLang="en-US" sz="2000" dirty="0"/>
          </a:p>
          <a:p>
            <a:pPr>
              <a:lnSpc>
                <a:spcPct val="110000"/>
              </a:lnSpc>
            </a:pPr>
            <a:r>
              <a:rPr lang="zh-CN" altLang="en-US" sz="2000" dirty="0"/>
              <a:t>首先，上诉人质疑科隆和洛桑实验室应用的分析方法的科学有效性，认为洛桑和科隆实验室采用的方法无法证实尿液样本中存在DHCMT的</a:t>
            </a:r>
            <a:r>
              <a:rPr lang="zh-CN" altLang="en-US" sz="2000" dirty="0" smtClean="0"/>
              <a:t>代谢物。</a:t>
            </a:r>
            <a:r>
              <a:rPr lang="zh-CN" altLang="en-US" sz="2000" dirty="0"/>
              <a:t>洛桑和科隆实验室采用的方法</a:t>
            </a:r>
            <a:r>
              <a:rPr lang="zh-CN" altLang="en-US" sz="2000" dirty="0" smtClean="0"/>
              <a:t>是</a:t>
            </a:r>
            <a:r>
              <a:rPr lang="zh-CN" altLang="en-US" sz="2000" dirty="0"/>
              <a:t>基于Tim Sobelevsky博士和Grigory Rodchenkov</a:t>
            </a:r>
            <a:r>
              <a:rPr lang="zh-CN" altLang="en-US" sz="2000" dirty="0" smtClean="0"/>
              <a:t>博士的推测，而不具有科学有效性。上诉人提出的质疑</a:t>
            </a:r>
            <a:r>
              <a:rPr lang="zh-CN" altLang="en-US" sz="2000" dirty="0"/>
              <a:t>如下：</a:t>
            </a:r>
          </a:p>
          <a:p>
            <a:pPr>
              <a:lnSpc>
                <a:spcPct val="110000"/>
              </a:lnSpc>
            </a:pPr>
            <a:r>
              <a:rPr lang="zh-CN" altLang="en-US" sz="2000" dirty="0"/>
              <a:t>（a）没有</a:t>
            </a:r>
            <a:r>
              <a:rPr lang="zh-CN" altLang="en-US" sz="2000" dirty="0" smtClean="0"/>
              <a:t>确认有无</a:t>
            </a:r>
            <a:r>
              <a:rPr lang="zh-CN" altLang="en-US" sz="2000" dirty="0"/>
              <a:t>来自基质和其他物质的干扰和副作用；</a:t>
            </a:r>
          </a:p>
          <a:p>
            <a:pPr>
              <a:lnSpc>
                <a:spcPct val="110000"/>
              </a:lnSpc>
            </a:pPr>
            <a:r>
              <a:rPr lang="zh-CN" altLang="en-US" sz="2000" dirty="0"/>
              <a:t>（b）</a:t>
            </a:r>
            <a:r>
              <a:rPr lang="zh-CN" altLang="en-US" sz="2000" dirty="0" smtClean="0"/>
              <a:t>没有进行</a:t>
            </a:r>
            <a:r>
              <a:rPr lang="en-US" altLang="zh-CN" sz="2000" dirty="0" smtClean="0"/>
              <a:t>DHCMT</a:t>
            </a:r>
            <a:r>
              <a:rPr lang="zh-CN" altLang="en-US" sz="2000" dirty="0" smtClean="0"/>
              <a:t>的给药后</a:t>
            </a:r>
            <a:r>
              <a:rPr lang="zh-CN" altLang="en-US" sz="2000" dirty="0"/>
              <a:t>分析</a:t>
            </a:r>
            <a:r>
              <a:rPr lang="zh-CN" altLang="en-US" sz="2000" dirty="0" smtClean="0"/>
              <a:t>，以确定</a:t>
            </a:r>
            <a:r>
              <a:rPr lang="en-US" altLang="zh-CN" sz="2000" dirty="0" smtClean="0"/>
              <a:t>M3</a:t>
            </a:r>
            <a:r>
              <a:rPr lang="zh-CN" altLang="en-US" sz="2000" dirty="0" smtClean="0"/>
              <a:t>代谢物确实来自于</a:t>
            </a:r>
            <a:r>
              <a:rPr lang="en-US" altLang="zh-CN" sz="2000" dirty="0" smtClean="0"/>
              <a:t>DHCMT</a:t>
            </a:r>
            <a:r>
              <a:rPr lang="zh-CN" altLang="en-US" sz="2000" dirty="0" smtClean="0"/>
              <a:t>；</a:t>
            </a:r>
            <a:endParaRPr lang="zh-CN" altLang="en-US" sz="2000" dirty="0"/>
          </a:p>
          <a:p>
            <a:pPr>
              <a:lnSpc>
                <a:spcPct val="110000"/>
              </a:lnSpc>
            </a:pPr>
            <a:r>
              <a:rPr lang="zh-CN" altLang="en-US" sz="2000" dirty="0"/>
              <a:t>（c）没有能够</a:t>
            </a:r>
            <a:r>
              <a:rPr lang="zh-CN" altLang="en-US" sz="2000" dirty="0" smtClean="0"/>
              <a:t>确认</a:t>
            </a:r>
            <a:r>
              <a:rPr lang="en-US" altLang="zh-CN" sz="2000" dirty="0" smtClean="0"/>
              <a:t>M3</a:t>
            </a:r>
            <a:r>
              <a:rPr lang="zh-CN" altLang="en-US" sz="2000" dirty="0" smtClean="0"/>
              <a:t>代谢物的化学结构和</a:t>
            </a:r>
            <a:r>
              <a:rPr lang="zh-CN" altLang="en-US" sz="2000" dirty="0"/>
              <a:t>光谱的合成标准；</a:t>
            </a:r>
          </a:p>
          <a:p>
            <a:pPr>
              <a:lnSpc>
                <a:spcPct val="110000"/>
              </a:lnSpc>
            </a:pPr>
            <a:r>
              <a:rPr lang="zh-CN" altLang="en-US" sz="2000" dirty="0"/>
              <a:t>（d）由于未进行给药后分析，</a:t>
            </a:r>
            <a:r>
              <a:rPr lang="zh-CN" altLang="en-US" sz="2000" dirty="0" smtClean="0"/>
              <a:t>因此，关于禁用物质的</a:t>
            </a:r>
            <a:r>
              <a:rPr lang="zh-CN" altLang="en-US" sz="2000" dirty="0"/>
              <a:t>检测窗口</a:t>
            </a:r>
            <a:r>
              <a:rPr lang="zh-CN" altLang="en-US" sz="2000" dirty="0" smtClean="0"/>
              <a:t>期的结论是没有依据的；</a:t>
            </a:r>
            <a:endParaRPr lang="zh-CN" altLang="en-US" sz="2000" dirty="0"/>
          </a:p>
          <a:p>
            <a:pPr>
              <a:lnSpc>
                <a:spcPct val="110000"/>
              </a:lnSpc>
            </a:pPr>
            <a:r>
              <a:rPr lang="zh-CN" altLang="en-US" sz="2000" dirty="0"/>
              <a:t>（e）所提交的数据与其解释之间存在巨大差异，以及作者似乎有意作出的一些错误结论；</a:t>
            </a:r>
          </a:p>
          <a:p>
            <a:pPr>
              <a:lnSpc>
                <a:spcPct val="110000"/>
              </a:lnSpc>
            </a:pPr>
            <a:r>
              <a:rPr lang="zh-CN" altLang="en-US" sz="2000" dirty="0"/>
              <a:t>（f</a:t>
            </a:r>
            <a:r>
              <a:rPr lang="zh-CN" altLang="en-US" sz="2000" dirty="0" smtClean="0"/>
              <a:t>）</a:t>
            </a:r>
            <a:r>
              <a:rPr lang="en-US" altLang="zh-CN" sz="2000" dirty="0" smtClean="0"/>
              <a:t>M3</a:t>
            </a:r>
            <a:r>
              <a:rPr lang="zh-CN" altLang="en-US" sz="2000" dirty="0" smtClean="0"/>
              <a:t>代谢物的化学结构与</a:t>
            </a:r>
            <a:r>
              <a:rPr lang="zh-CN" altLang="en-US" sz="2000" dirty="0"/>
              <a:t>Tim Sobelevsky博士和Grigory Rodchenkov</a:t>
            </a:r>
            <a:r>
              <a:rPr lang="zh-CN" altLang="en-US" sz="2000" dirty="0" smtClean="0"/>
              <a:t>博士在论文中提出的代谢物的化学结构</a:t>
            </a:r>
            <a:r>
              <a:rPr lang="zh-CN" altLang="en-US" sz="2000" dirty="0"/>
              <a:t>不一致；</a:t>
            </a:r>
          </a:p>
          <a:p>
            <a:pPr>
              <a:lnSpc>
                <a:spcPct val="110000"/>
              </a:lnSpc>
            </a:pPr>
            <a:r>
              <a:rPr lang="zh-CN" altLang="en-US" sz="2000" dirty="0"/>
              <a:t>（g）在发现新物质的情况下</a:t>
            </a:r>
            <a:r>
              <a:rPr lang="zh-CN" altLang="en-US" sz="2000" dirty="0" smtClean="0"/>
              <a:t>，惯例是应定期使用发现新物质使用的其他替代方法来确认新物质的化学结构。而在本案中，并未对</a:t>
            </a:r>
            <a:r>
              <a:rPr lang="en-US" altLang="zh-CN" sz="2000" dirty="0" smtClean="0"/>
              <a:t>M3</a:t>
            </a:r>
            <a:r>
              <a:rPr lang="zh-CN" altLang="en-US" sz="2000" dirty="0" smtClean="0"/>
              <a:t>代谢物的化学结构做过确认。</a:t>
            </a:r>
            <a:endParaRPr lang="zh-CN" altLang="en-US" sz="2000" dirty="0"/>
          </a:p>
        </p:txBody>
      </p:sp>
    </p:spTree>
    <p:extLst>
      <p:ext uri="{BB962C8B-B14F-4D97-AF65-F5344CB8AC3E}">
        <p14:creationId xmlns:p14="http://schemas.microsoft.com/office/powerpoint/2010/main" val="4252615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经典案例分析——被上诉人意见</a:t>
            </a:r>
          </a:p>
        </p:txBody>
      </p:sp>
      <p:sp>
        <p:nvSpPr>
          <p:cNvPr id="3" name="内容占位符 2"/>
          <p:cNvSpPr>
            <a:spLocks noGrp="1"/>
          </p:cNvSpPr>
          <p:nvPr>
            <p:ph idx="1"/>
          </p:nvPr>
        </p:nvSpPr>
        <p:spPr>
          <a:xfrm>
            <a:off x="609600" y="1491948"/>
            <a:ext cx="10972800" cy="4525215"/>
          </a:xfrm>
        </p:spPr>
        <p:txBody>
          <a:bodyPr/>
          <a:lstStyle/>
          <a:p>
            <a:r>
              <a:rPr lang="zh-CN" altLang="en-US" sz="2000" dirty="0"/>
              <a:t>被上诉人提交的意见：</a:t>
            </a:r>
          </a:p>
          <a:p>
            <a:r>
              <a:rPr lang="zh-CN" altLang="en-US" sz="2000" dirty="0"/>
              <a:t>（a</a:t>
            </a:r>
            <a:r>
              <a:rPr lang="zh-CN" altLang="en-US" sz="2000" dirty="0" smtClean="0"/>
              <a:t>）上诉</a:t>
            </a:r>
            <a:r>
              <a:rPr lang="zh-CN" altLang="en-US" sz="2000" dirty="0"/>
              <a:t>人的专家Kopylov博士在计算和分析过程中犯下</a:t>
            </a:r>
            <a:r>
              <a:rPr lang="zh-CN" altLang="en-US" sz="2000" dirty="0" smtClean="0"/>
              <a:t>“基本错误”，因此，其依据错误的计算和分析过程对Sobolevky博士和Rodchenkov博士论文中关于</a:t>
            </a:r>
            <a:r>
              <a:rPr lang="en-US" altLang="zh-CN" sz="2000" dirty="0" smtClean="0"/>
              <a:t>M3</a:t>
            </a:r>
            <a:r>
              <a:rPr lang="zh-CN" altLang="en-US" sz="2000" dirty="0" smtClean="0"/>
              <a:t>代谢物的化学结构的质疑是没有根据的。而且，上诉</a:t>
            </a:r>
            <a:r>
              <a:rPr lang="zh-CN" altLang="en-US" sz="2000" dirty="0"/>
              <a:t>人最终承认了Kopylov</a:t>
            </a:r>
            <a:r>
              <a:rPr lang="zh-CN" altLang="en-US" sz="2000" dirty="0" smtClean="0"/>
              <a:t>博士存在的错误</a:t>
            </a:r>
            <a:r>
              <a:rPr lang="zh-CN" altLang="en-US" sz="2000" dirty="0"/>
              <a:t>；</a:t>
            </a:r>
          </a:p>
          <a:p>
            <a:r>
              <a:rPr lang="zh-CN" altLang="en-US" sz="2000" dirty="0"/>
              <a:t>（b）</a:t>
            </a:r>
            <a:r>
              <a:rPr lang="zh-CN" altLang="en-US" sz="2000" dirty="0" smtClean="0"/>
              <a:t>对于上诉人的专家Kopylov博士提出的世界反兴奋剂组织所</a:t>
            </a:r>
            <a:r>
              <a:rPr lang="zh-CN" altLang="en-US" sz="2000" dirty="0"/>
              <a:t>采用的检测方法</a:t>
            </a:r>
            <a:r>
              <a:rPr lang="zh-CN" altLang="en-US" sz="2000" dirty="0" smtClean="0"/>
              <a:t>没有阴性对照，无法排除来自</a:t>
            </a:r>
            <a:r>
              <a:rPr lang="zh-CN" altLang="en-US" sz="2000" dirty="0"/>
              <a:t>基质和其他物质的干扰和</a:t>
            </a:r>
            <a:r>
              <a:rPr lang="zh-CN" altLang="en-US" sz="2000" dirty="0" smtClean="0"/>
              <a:t>副作用的质疑，世界</a:t>
            </a:r>
            <a:r>
              <a:rPr lang="zh-CN" altLang="en-US" sz="2000" dirty="0"/>
              <a:t>反兴奋剂组织和国际</a:t>
            </a:r>
            <a:r>
              <a:rPr lang="zh-CN" altLang="en-US" sz="2000" dirty="0" smtClean="0"/>
              <a:t>奥委会作出了以下回应：首先</a:t>
            </a:r>
            <a:r>
              <a:rPr lang="zh-CN" altLang="en-US" sz="2000" dirty="0"/>
              <a:t>，他们指出，Sobolevky和Rodchenkov博士的发表论文没有</a:t>
            </a:r>
            <a:r>
              <a:rPr lang="zh-CN" altLang="en-US" sz="2000" dirty="0" smtClean="0"/>
              <a:t>描述检测方法</a:t>
            </a:r>
            <a:r>
              <a:rPr lang="zh-CN" altLang="en-US" sz="2000" dirty="0"/>
              <a:t>的完整验证步骤，而是</a:t>
            </a:r>
            <a:r>
              <a:rPr lang="zh-CN" altLang="en-US" sz="2000" dirty="0" smtClean="0"/>
              <a:t>只</a:t>
            </a:r>
            <a:r>
              <a:rPr lang="zh-CN" altLang="en-US" sz="2000" dirty="0"/>
              <a:t>提供</a:t>
            </a:r>
            <a:r>
              <a:rPr lang="zh-CN" altLang="en-US" sz="2000" dirty="0" smtClean="0"/>
              <a:t>了支持DHCMT的长效代谢物</a:t>
            </a:r>
            <a:r>
              <a:rPr lang="zh-CN" altLang="en-US" sz="2000" dirty="0"/>
              <a:t>结构的证据。其次，被上诉人</a:t>
            </a:r>
            <a:r>
              <a:rPr lang="zh-CN" altLang="en-US" sz="2000" dirty="0" smtClean="0"/>
              <a:t>指出，Sobolevky博士和</a:t>
            </a:r>
            <a:r>
              <a:rPr lang="zh-CN" altLang="en-US" sz="2000" dirty="0"/>
              <a:t>Rodchenkov</a:t>
            </a:r>
            <a:r>
              <a:rPr lang="zh-CN" altLang="en-US" sz="2000" dirty="0" smtClean="0"/>
              <a:t>博士的论文</a:t>
            </a:r>
            <a:r>
              <a:rPr lang="zh-CN" altLang="en-US" sz="2000" dirty="0"/>
              <a:t>中的数据</a:t>
            </a:r>
            <a:r>
              <a:rPr lang="en-US" altLang="zh-CN" sz="2000" dirty="0"/>
              <a:t>5</a:t>
            </a:r>
            <a:r>
              <a:rPr lang="zh-CN" altLang="en-US" sz="2000" dirty="0"/>
              <a:t>中的D</a:t>
            </a:r>
            <a:r>
              <a:rPr lang="zh-CN" altLang="en-US" sz="2000" dirty="0" smtClean="0"/>
              <a:t>组已经清楚</a:t>
            </a:r>
            <a:r>
              <a:rPr lang="zh-CN" altLang="en-US" sz="2000" dirty="0"/>
              <a:t>地显示了阴性对照的离子痕迹。第三，被上诉人指出</a:t>
            </a:r>
            <a:r>
              <a:rPr lang="zh-CN" altLang="en-US" sz="2000" dirty="0" smtClean="0"/>
              <a:t>，Sobolevky博士和Rodchenkov博士报告</a:t>
            </a:r>
            <a:r>
              <a:rPr lang="zh-CN" altLang="en-US" sz="2000" dirty="0"/>
              <a:t>了对133个高兴奋剂风险运动样本的</a:t>
            </a:r>
            <a:r>
              <a:rPr lang="zh-CN" altLang="en-US" sz="2000" dirty="0" smtClean="0"/>
              <a:t>分析结果，其中只有</a:t>
            </a:r>
            <a:r>
              <a:rPr lang="zh-CN" altLang="en-US" sz="2000" dirty="0"/>
              <a:t>20个样本对DHCMT产生了</a:t>
            </a:r>
            <a:r>
              <a:rPr lang="zh-CN" altLang="en-US" sz="2000" dirty="0" smtClean="0"/>
              <a:t>阳性分析结果，剩下</a:t>
            </a:r>
            <a:r>
              <a:rPr lang="zh-CN" altLang="en-US" sz="2000" dirty="0"/>
              <a:t>的113个样本对DHCMT呈阴性。最后</a:t>
            </a:r>
            <a:r>
              <a:rPr lang="zh-CN" altLang="en-US" sz="2000" dirty="0" smtClean="0"/>
              <a:t>，作为</a:t>
            </a:r>
            <a:r>
              <a:rPr lang="zh-CN" altLang="en-US" sz="2000" dirty="0"/>
              <a:t>最终确定的证据，被上诉人指出，所有经世界反兴奋剂组织认可的实验室在初始测试和确认程序中都包括阴性对照样品。</a:t>
            </a:r>
          </a:p>
        </p:txBody>
      </p:sp>
    </p:spTree>
    <p:extLst>
      <p:ext uri="{BB962C8B-B14F-4D97-AF65-F5344CB8AC3E}">
        <p14:creationId xmlns:p14="http://schemas.microsoft.com/office/powerpoint/2010/main" val="38649709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sym typeface="+mn-ea"/>
              </a:rPr>
              <a:t>经典案例分析——被上诉人意见</a:t>
            </a:r>
            <a:endParaRPr lang="zh-CN" altLang="en-US" sz="3600"/>
          </a:p>
        </p:txBody>
      </p:sp>
      <p:sp>
        <p:nvSpPr>
          <p:cNvPr id="3" name="内容占位符 2"/>
          <p:cNvSpPr>
            <a:spLocks noGrp="1"/>
          </p:cNvSpPr>
          <p:nvPr>
            <p:ph idx="1"/>
          </p:nvPr>
        </p:nvSpPr>
        <p:spPr/>
        <p:txBody>
          <a:bodyPr/>
          <a:lstStyle/>
          <a:p>
            <a:r>
              <a:rPr lang="zh-CN" altLang="en-US" sz="2000" dirty="0"/>
              <a:t>（c）对于</a:t>
            </a:r>
            <a:r>
              <a:rPr lang="zh-CN" altLang="en-US" sz="2000" dirty="0" smtClean="0"/>
              <a:t>没有给药</a:t>
            </a:r>
            <a:r>
              <a:rPr lang="zh-CN" altLang="en-US" sz="2000" dirty="0" smtClean="0"/>
              <a:t>后</a:t>
            </a:r>
            <a:r>
              <a:rPr lang="zh-CN" altLang="en-US" sz="2000" dirty="0"/>
              <a:t>分析</a:t>
            </a:r>
            <a:r>
              <a:rPr lang="zh-CN" altLang="en-US" sz="2000" dirty="0" smtClean="0"/>
              <a:t>的质疑，被上诉人指出</a:t>
            </a:r>
            <a:r>
              <a:rPr lang="zh-CN" altLang="en-US" sz="2000" dirty="0"/>
              <a:t>，</a:t>
            </a:r>
            <a:r>
              <a:rPr lang="zh-CN" altLang="en-US" sz="2000" dirty="0" smtClean="0"/>
              <a:t>Sobolevky博士和</a:t>
            </a:r>
            <a:r>
              <a:rPr lang="zh-CN" altLang="en-US" sz="2000" dirty="0"/>
              <a:t>Rodchenkov博士分析了27个</a:t>
            </a:r>
            <a:r>
              <a:rPr lang="zh-CN" altLang="en-US" sz="2000" dirty="0" smtClean="0"/>
              <a:t>DHCMT的尿样和</a:t>
            </a:r>
            <a:r>
              <a:rPr lang="zh-CN" altLang="en-US" sz="2000" dirty="0"/>
              <a:t>7个真实的DHCMT</a:t>
            </a:r>
            <a:r>
              <a:rPr lang="zh-CN" altLang="en-US" sz="2000" dirty="0" smtClean="0"/>
              <a:t>阳性对照</a:t>
            </a:r>
            <a:r>
              <a:rPr lang="zh-CN" altLang="en-US" sz="2000" dirty="0"/>
              <a:t>样品（据说</a:t>
            </a:r>
            <a:r>
              <a:rPr lang="zh-CN" altLang="en-US" sz="2000" dirty="0" smtClean="0"/>
              <a:t>含有除</a:t>
            </a:r>
            <a:r>
              <a:rPr lang="en-US" altLang="zh-CN" sz="2000" dirty="0" smtClean="0"/>
              <a:t>M3</a:t>
            </a:r>
            <a:r>
              <a:rPr lang="zh-CN" altLang="en-US" sz="2000" dirty="0" smtClean="0"/>
              <a:t>代谢物之外的其他“典型”</a:t>
            </a:r>
            <a:r>
              <a:rPr lang="en-US" altLang="zh-CN" sz="2000" dirty="0" smtClean="0"/>
              <a:t>DHCMT</a:t>
            </a:r>
            <a:r>
              <a:rPr lang="zh-CN" altLang="en-US" sz="2000" dirty="0" smtClean="0"/>
              <a:t>的代谢物）</a:t>
            </a:r>
            <a:r>
              <a:rPr lang="zh-CN" altLang="en-US" sz="2000" dirty="0"/>
              <a:t>。此外</a:t>
            </a:r>
            <a:r>
              <a:rPr lang="zh-CN" altLang="en-US" sz="2000" dirty="0" smtClean="0"/>
              <a:t>，被上诉人指出，世界</a:t>
            </a:r>
            <a:r>
              <a:rPr lang="zh-CN" altLang="en-US" sz="2000" dirty="0"/>
              <a:t>反兴奋剂组织认可的</a:t>
            </a:r>
            <a:r>
              <a:rPr lang="zh-CN" altLang="en-US" sz="2000" dirty="0" smtClean="0"/>
              <a:t>实验室已经报告</a:t>
            </a:r>
            <a:r>
              <a:rPr lang="zh-CN" altLang="en-US" sz="2000" dirty="0"/>
              <a:t>了DHCMT</a:t>
            </a:r>
            <a:r>
              <a:rPr lang="zh-CN" altLang="en-US" sz="2000" dirty="0" smtClean="0"/>
              <a:t>的长效代谢物存在</a:t>
            </a:r>
            <a:r>
              <a:rPr lang="zh-CN" altLang="en-US" sz="2000" dirty="0"/>
              <a:t>的阳性分析结果，</a:t>
            </a:r>
            <a:r>
              <a:rPr lang="zh-CN" altLang="en-US" sz="2000" dirty="0" smtClean="0"/>
              <a:t>并且这些实验室已经采用了可</a:t>
            </a:r>
            <a:r>
              <a:rPr lang="zh-CN" altLang="en-US" sz="2000" dirty="0"/>
              <a:t>追溯到DHCMT（DHCMT给药后收集的尿液池）的</a:t>
            </a:r>
            <a:r>
              <a:rPr lang="zh-CN" altLang="en-US" sz="2000" dirty="0" smtClean="0"/>
              <a:t>排泄物的分析方法。上诉人提出</a:t>
            </a:r>
            <a:r>
              <a:rPr lang="zh-CN" altLang="en-US" sz="2000" dirty="0"/>
              <a:t>，这类数据构成了世界反兴奋剂组织在科隆和洛桑认可的实验室进行的方法验证研究的一部分，将</a:t>
            </a:r>
            <a:r>
              <a:rPr lang="zh-CN" altLang="en-US" sz="2000" dirty="0" smtClean="0"/>
              <a:t>这些长效代谢物纳入</a:t>
            </a:r>
            <a:r>
              <a:rPr lang="zh-CN" altLang="en-US" sz="2000" dirty="0"/>
              <a:t>其检测DHCMT的程序中，并将这些参考样品的分析纳入支持这些阳性检测结果的文件包中；</a:t>
            </a:r>
          </a:p>
          <a:p>
            <a:r>
              <a:rPr lang="zh-CN" altLang="en-US" sz="2000" dirty="0"/>
              <a:t>（d）对于没有合成标准</a:t>
            </a:r>
            <a:r>
              <a:rPr lang="zh-CN" altLang="en-US" sz="2000" dirty="0" smtClean="0"/>
              <a:t>可以</a:t>
            </a:r>
            <a:r>
              <a:rPr lang="zh-CN" altLang="en-US" sz="2000" dirty="0"/>
              <a:t>确认</a:t>
            </a:r>
            <a:r>
              <a:rPr lang="en-US" altLang="zh-CN" sz="2000" dirty="0" smtClean="0"/>
              <a:t>M3</a:t>
            </a:r>
            <a:r>
              <a:rPr lang="zh-CN" altLang="en-US" sz="2000" dirty="0" smtClean="0"/>
              <a:t>代谢物的化学</a:t>
            </a:r>
            <a:r>
              <a:rPr lang="zh-CN" altLang="en-US" sz="2000" dirty="0"/>
              <a:t>结构和光谱的质疑</a:t>
            </a:r>
            <a:r>
              <a:rPr lang="zh-CN" altLang="en-US" sz="2000" dirty="0" smtClean="0"/>
              <a:t>，被上诉人指出，在</a:t>
            </a:r>
            <a:r>
              <a:rPr lang="en-US" altLang="zh-CN" sz="2000" dirty="0" smtClean="0"/>
              <a:t>2017</a:t>
            </a:r>
            <a:r>
              <a:rPr lang="zh-CN" altLang="en-US" sz="2000" dirty="0" smtClean="0"/>
              <a:t>年之前确实没有</a:t>
            </a:r>
            <a:r>
              <a:rPr lang="zh-CN" altLang="en-US" sz="2000" dirty="0"/>
              <a:t>这种合成标准，</a:t>
            </a:r>
            <a:r>
              <a:rPr lang="zh-CN" altLang="en-US" sz="2000" dirty="0" smtClean="0"/>
              <a:t>但在2017年7月，相关实验已经完成，产生了</a:t>
            </a:r>
            <a:r>
              <a:rPr lang="en-US" altLang="zh-CN" sz="2000" dirty="0" smtClean="0"/>
              <a:t>M3</a:t>
            </a:r>
            <a:r>
              <a:rPr lang="zh-CN" altLang="en-US" sz="2000" dirty="0" smtClean="0"/>
              <a:t>的合成标准。</a:t>
            </a:r>
            <a:r>
              <a:rPr lang="zh-CN" altLang="en-US" sz="2000" dirty="0"/>
              <a:t>世界反兴奋剂组织和国际奥委会提交的报告称，这是“补充和最终确认了Sobolevky和Rodchenkov博士发表的M3代谢物的有效性”。</a:t>
            </a:r>
          </a:p>
        </p:txBody>
      </p:sp>
    </p:spTree>
    <p:extLst>
      <p:ext uri="{BB962C8B-B14F-4D97-AF65-F5344CB8AC3E}">
        <p14:creationId xmlns:p14="http://schemas.microsoft.com/office/powerpoint/2010/main" val="19306886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sym typeface="+mn-ea"/>
              </a:rPr>
              <a:t>经典案例分析——被上诉人意见</a:t>
            </a:r>
            <a:endParaRPr lang="zh-CN" altLang="en-US" sz="3600"/>
          </a:p>
        </p:txBody>
      </p:sp>
      <p:sp>
        <p:nvSpPr>
          <p:cNvPr id="3" name="内容占位符 2"/>
          <p:cNvSpPr>
            <a:spLocks noGrp="1"/>
          </p:cNvSpPr>
          <p:nvPr>
            <p:ph idx="1"/>
          </p:nvPr>
        </p:nvSpPr>
        <p:spPr/>
        <p:txBody>
          <a:bodyPr/>
          <a:lstStyle/>
          <a:p>
            <a:pPr>
              <a:lnSpc>
                <a:spcPct val="120000"/>
              </a:lnSpc>
            </a:pPr>
            <a:r>
              <a:rPr lang="zh-CN" altLang="en-US" sz="2000" dirty="0"/>
              <a:t>（e）关于由于没有</a:t>
            </a:r>
            <a:r>
              <a:rPr lang="zh-CN" altLang="en-US" sz="2000" dirty="0" smtClean="0"/>
              <a:t>进行给药</a:t>
            </a:r>
            <a:r>
              <a:rPr lang="zh-CN" altLang="en-US" sz="2000" dirty="0"/>
              <a:t>后分析</a:t>
            </a:r>
            <a:r>
              <a:rPr lang="zh-CN" altLang="en-US" sz="2000" dirty="0" smtClean="0"/>
              <a:t>，DHCMT的长效代谢物的</a:t>
            </a:r>
            <a:r>
              <a:rPr lang="zh-CN" altLang="en-US" sz="2000" dirty="0"/>
              <a:t>检测</a:t>
            </a:r>
            <a:r>
              <a:rPr lang="zh-CN" altLang="en-US" sz="2000" dirty="0" smtClean="0"/>
              <a:t>窗口期的结论是</a:t>
            </a:r>
            <a:r>
              <a:rPr lang="zh-CN" altLang="en-US" sz="2000" dirty="0"/>
              <a:t>没有依据的质疑</a:t>
            </a:r>
            <a:r>
              <a:rPr lang="zh-CN" altLang="en-US" sz="2000" dirty="0" smtClean="0"/>
              <a:t>，世界反兴奋剂组织和国际奥委会</a:t>
            </a:r>
            <a:r>
              <a:rPr lang="zh-CN" altLang="en-US" sz="2000" dirty="0"/>
              <a:t>提出，</a:t>
            </a:r>
            <a:r>
              <a:rPr lang="zh-CN" altLang="en-US" sz="2000" dirty="0" smtClean="0"/>
              <a:t>Sobolevky博士和</a:t>
            </a:r>
            <a:r>
              <a:rPr lang="zh-CN" altLang="en-US" sz="2000" dirty="0"/>
              <a:t>Rodchenkov博士</a:t>
            </a:r>
            <a:r>
              <a:rPr lang="zh-CN" altLang="en-US" sz="2000" dirty="0" smtClean="0"/>
              <a:t>只是在发表论文时，根据其他代谢物提供</a:t>
            </a:r>
            <a:r>
              <a:rPr lang="zh-CN" altLang="en-US" sz="2000" dirty="0"/>
              <a:t>了一个估计的检测</a:t>
            </a:r>
            <a:r>
              <a:rPr lang="zh-CN" altLang="en-US" sz="2000" dirty="0" smtClean="0"/>
              <a:t>窗口</a:t>
            </a:r>
            <a:r>
              <a:rPr lang="zh-CN" altLang="en-US" sz="2000" dirty="0"/>
              <a:t>期。 Sobolevky博士和Rodchenkov</a:t>
            </a:r>
            <a:r>
              <a:rPr lang="zh-CN" altLang="en-US" sz="2000" dirty="0" smtClean="0"/>
              <a:t>博士的这</a:t>
            </a:r>
            <a:r>
              <a:rPr lang="zh-CN" altLang="en-US" sz="2000" dirty="0"/>
              <a:t>项</a:t>
            </a:r>
            <a:r>
              <a:rPr lang="zh-CN" altLang="en-US" sz="2000" dirty="0" smtClean="0"/>
              <a:t>研究提出的检测窗口期并非以精确为目的，</a:t>
            </a:r>
            <a:r>
              <a:rPr lang="zh-CN" altLang="en-US" sz="2000" dirty="0"/>
              <a:t>也不</a:t>
            </a:r>
            <a:r>
              <a:rPr lang="zh-CN" altLang="en-US" sz="2000" dirty="0" smtClean="0"/>
              <a:t>需要具有反</a:t>
            </a:r>
            <a:r>
              <a:rPr lang="zh-CN" altLang="en-US" sz="2000" dirty="0"/>
              <a:t>兴奋剂的目的。被上诉人认为，考虑到个体间的重要差异，加上缺乏对作为DHCMT唯一来源的黑市材料的质量控制</a:t>
            </a:r>
            <a:r>
              <a:rPr lang="zh-CN" altLang="en-US" sz="2000" dirty="0" smtClean="0"/>
              <a:t>，在过去、现在，将来也不可能从尿</a:t>
            </a:r>
            <a:r>
              <a:rPr lang="zh-CN" altLang="en-US" sz="2000" dirty="0"/>
              <a:t>液样本中准确估计所取的量、用药</a:t>
            </a:r>
            <a:r>
              <a:rPr lang="zh-CN" altLang="en-US" sz="2000" dirty="0" smtClean="0"/>
              <a:t>方式、药物浓度和用药时间</a:t>
            </a:r>
            <a:r>
              <a:rPr lang="zh-CN" altLang="en-US" sz="2000" dirty="0"/>
              <a:t>。最后，在这一问题上，被上诉人指出，没有进行药后分析的说法是错误的。如前所述，DHCMT用药样品由</a:t>
            </a:r>
            <a:r>
              <a:rPr lang="zh-CN" altLang="en-US" sz="2000" dirty="0" smtClean="0"/>
              <a:t>Sobolevky博士和Rodchenkov博士以及实验室使用</a:t>
            </a:r>
            <a:r>
              <a:rPr lang="zh-CN" altLang="en-US" sz="2000" dirty="0"/>
              <a:t>，</a:t>
            </a:r>
            <a:r>
              <a:rPr lang="zh-CN" altLang="en-US" sz="2000" dirty="0" smtClean="0"/>
              <a:t>并作为他们的方法</a:t>
            </a:r>
            <a:r>
              <a:rPr lang="zh-CN" altLang="en-US" sz="2000" dirty="0"/>
              <a:t>验证的一部分；</a:t>
            </a:r>
          </a:p>
          <a:p>
            <a:pPr>
              <a:lnSpc>
                <a:spcPct val="120000"/>
              </a:lnSpc>
            </a:pPr>
            <a:r>
              <a:rPr lang="zh-CN" altLang="en-US" sz="2000" dirty="0"/>
              <a:t>（f</a:t>
            </a:r>
            <a:r>
              <a:rPr lang="zh-CN" altLang="en-US" sz="2000" dirty="0" smtClean="0"/>
              <a:t>）关于上诉人提出的被上诉人提供</a:t>
            </a:r>
            <a:r>
              <a:rPr lang="zh-CN" altLang="en-US" sz="2000" dirty="0"/>
              <a:t>的数据</a:t>
            </a:r>
            <a:r>
              <a:rPr lang="zh-CN" altLang="en-US" sz="2000" dirty="0" smtClean="0"/>
              <a:t>与对数据的解释</a:t>
            </a:r>
            <a:r>
              <a:rPr lang="zh-CN" altLang="en-US" sz="2000" dirty="0"/>
              <a:t>之间存在巨大差异的</a:t>
            </a:r>
            <a:r>
              <a:rPr lang="zh-CN" altLang="en-US" sz="2000" dirty="0" smtClean="0"/>
              <a:t>说法，被上诉人指出，上诉人并没有</a:t>
            </a:r>
            <a:r>
              <a:rPr lang="zh-CN" altLang="en-US" sz="2000" dirty="0"/>
              <a:t>提供具体的证据来支持这样一个结论。</a:t>
            </a:r>
          </a:p>
        </p:txBody>
      </p:sp>
    </p:spTree>
    <p:extLst>
      <p:ext uri="{BB962C8B-B14F-4D97-AF65-F5344CB8AC3E}">
        <p14:creationId xmlns:p14="http://schemas.microsoft.com/office/powerpoint/2010/main" val="36493011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经典案例分析——被上诉人意见</a:t>
            </a:r>
          </a:p>
        </p:txBody>
      </p:sp>
      <p:sp>
        <p:nvSpPr>
          <p:cNvPr id="3" name="内容占位符 2"/>
          <p:cNvSpPr>
            <a:spLocks noGrp="1"/>
          </p:cNvSpPr>
          <p:nvPr>
            <p:ph idx="1"/>
          </p:nvPr>
        </p:nvSpPr>
        <p:spPr/>
        <p:txBody>
          <a:bodyPr/>
          <a:lstStyle/>
          <a:p>
            <a:pPr>
              <a:lnSpc>
                <a:spcPct val="120000"/>
              </a:lnSpc>
            </a:pPr>
            <a:r>
              <a:rPr lang="zh-CN" altLang="en-US" sz="2000" dirty="0"/>
              <a:t>（g）关于上诉人</a:t>
            </a:r>
            <a:r>
              <a:rPr lang="en-US" altLang="zh-CN" sz="2000" dirty="0"/>
              <a:t>M3</a:t>
            </a:r>
            <a:r>
              <a:rPr lang="zh-CN" altLang="zh-CN" sz="2000" dirty="0"/>
              <a:t>代谢物的化学结构与</a:t>
            </a:r>
            <a:r>
              <a:rPr lang="en-US" altLang="zh-CN" sz="2000" dirty="0"/>
              <a:t>Tim </a:t>
            </a:r>
            <a:r>
              <a:rPr lang="en-US" altLang="zh-CN" sz="2000" dirty="0" err="1"/>
              <a:t>Sobelevsky</a:t>
            </a:r>
            <a:r>
              <a:rPr lang="zh-CN" altLang="zh-CN" sz="2000" dirty="0"/>
              <a:t>博士和</a:t>
            </a:r>
            <a:r>
              <a:rPr lang="en-US" altLang="zh-CN" sz="2000" dirty="0" err="1"/>
              <a:t>Grigory</a:t>
            </a:r>
            <a:r>
              <a:rPr lang="en-US" altLang="zh-CN" sz="2000" dirty="0"/>
              <a:t> </a:t>
            </a:r>
            <a:r>
              <a:rPr lang="en-US" altLang="zh-CN" sz="2000" dirty="0" err="1"/>
              <a:t>Rodchenkov</a:t>
            </a:r>
            <a:r>
              <a:rPr lang="zh-CN" altLang="zh-CN" sz="2000" dirty="0"/>
              <a:t>博士在论文中提出的代谢物的化学结构不一致</a:t>
            </a:r>
            <a:r>
              <a:rPr lang="zh-CN" altLang="en-US" sz="2000" dirty="0"/>
              <a:t>，被上诉人</a:t>
            </a:r>
            <a:r>
              <a:rPr lang="zh-CN" altLang="en-US" sz="2000" dirty="0" smtClean="0"/>
              <a:t>认为这是上诉人的误解；</a:t>
            </a:r>
            <a:endParaRPr lang="zh-CN" altLang="en-US" sz="2000" dirty="0"/>
          </a:p>
          <a:p>
            <a:pPr>
              <a:lnSpc>
                <a:spcPct val="120000"/>
              </a:lnSpc>
            </a:pPr>
            <a:r>
              <a:rPr lang="zh-CN" altLang="en-US" sz="2000" dirty="0"/>
              <a:t>（h</a:t>
            </a:r>
            <a:r>
              <a:rPr lang="zh-CN" altLang="en-US" sz="2000" dirty="0" smtClean="0"/>
              <a:t>）关于上诉人提出的被上诉人不符合</a:t>
            </a:r>
            <a:r>
              <a:rPr lang="zh-CN" altLang="zh-CN" sz="2000" dirty="0" smtClean="0"/>
              <a:t>应</a:t>
            </a:r>
            <a:r>
              <a:rPr lang="zh-CN" altLang="zh-CN" sz="2000" dirty="0"/>
              <a:t>定期使用发现新物质使用的其他替代方法来确认新物质的化学</a:t>
            </a:r>
            <a:r>
              <a:rPr lang="zh-CN" altLang="zh-CN" sz="2000" dirty="0" smtClean="0"/>
              <a:t>结构</a:t>
            </a:r>
            <a:r>
              <a:rPr lang="zh-CN" altLang="zh-CN" sz="2000" dirty="0"/>
              <a:t>惯例</a:t>
            </a:r>
            <a:r>
              <a:rPr lang="zh-CN" altLang="en-US" sz="2000" dirty="0" smtClean="0"/>
              <a:t>的质疑</a:t>
            </a:r>
            <a:r>
              <a:rPr lang="zh-CN" altLang="en-US" sz="2000" dirty="0"/>
              <a:t>，</a:t>
            </a:r>
            <a:r>
              <a:rPr lang="zh-CN" altLang="en-US" sz="2000" dirty="0" smtClean="0"/>
              <a:t>被</a:t>
            </a:r>
            <a:r>
              <a:rPr lang="zh-CN" altLang="en-US" sz="2000" dirty="0"/>
              <a:t>上诉人认为，</a:t>
            </a:r>
            <a:r>
              <a:rPr lang="zh-CN" altLang="en-US" sz="2000" dirty="0" smtClean="0"/>
              <a:t>在</a:t>
            </a:r>
            <a:r>
              <a:rPr lang="zh-CN" altLang="en-US" sz="2000" dirty="0"/>
              <a:t>有</a:t>
            </a:r>
            <a:r>
              <a:rPr lang="zh-CN" altLang="en-US" sz="2000" dirty="0" smtClean="0"/>
              <a:t>的</a:t>
            </a:r>
            <a:r>
              <a:rPr lang="zh-CN" altLang="en-US" sz="2000" dirty="0"/>
              <a:t>立体化学的参考</a:t>
            </a:r>
            <a:r>
              <a:rPr lang="zh-CN" altLang="en-US" sz="2000" dirty="0" smtClean="0"/>
              <a:t>材料可供使用之前，对</a:t>
            </a:r>
            <a:r>
              <a:rPr lang="en-US" altLang="zh-CN" sz="2000" dirty="0" smtClean="0"/>
              <a:t>M3</a:t>
            </a:r>
            <a:r>
              <a:rPr lang="zh-CN" altLang="en-US" sz="2000" dirty="0" smtClean="0"/>
              <a:t>代谢物的化学结构进行完整</a:t>
            </a:r>
            <a:r>
              <a:rPr lang="zh-CN" altLang="en-US" sz="2000" dirty="0"/>
              <a:t>描述是</a:t>
            </a:r>
            <a:r>
              <a:rPr lang="zh-CN" altLang="en-US" sz="2000" dirty="0" smtClean="0"/>
              <a:t>不可能实现的。而且，即使没有该分析，也并不会减弱</a:t>
            </a:r>
            <a:r>
              <a:rPr lang="zh-CN" altLang="en-US" sz="2000" dirty="0"/>
              <a:t>通过分析阴性</a:t>
            </a:r>
            <a:r>
              <a:rPr lang="zh-CN" altLang="en-US" sz="2000" dirty="0" smtClean="0"/>
              <a:t>样品确定样品中的</a:t>
            </a:r>
            <a:r>
              <a:rPr lang="zh-CN" altLang="en-US" sz="2000" dirty="0"/>
              <a:t>代谢物是DHCMT代谢物的事实。被上诉人否定了Kopylov博士提出的替代方案，例如使用体外</a:t>
            </a:r>
            <a:r>
              <a:rPr lang="zh-CN" altLang="en-US" sz="2000" dirty="0" smtClean="0"/>
              <a:t>模型对代谢物的化学结构进行分析，因为这种方法与</a:t>
            </a:r>
            <a:r>
              <a:rPr lang="zh-CN" altLang="en-US" sz="2000" dirty="0"/>
              <a:t>人类用药研究相比，其有效性较低</a:t>
            </a:r>
            <a:r>
              <a:rPr lang="zh-CN" altLang="en-US" sz="2000" dirty="0" smtClean="0"/>
              <a:t>。</a:t>
            </a:r>
            <a:r>
              <a:rPr lang="zh-CN" altLang="en-US" sz="2000" dirty="0"/>
              <a:t>因为</a:t>
            </a:r>
            <a:r>
              <a:rPr lang="zh-CN" altLang="en-US" sz="2000" dirty="0" smtClean="0"/>
              <a:t>，</a:t>
            </a:r>
            <a:r>
              <a:rPr lang="zh-CN" altLang="en-US" sz="2000" dirty="0"/>
              <a:t>体外实验在模仿人体全代谢过程的能力上是有限的，因为酶的选择、添加共因子、竞争底物等都会影响</a:t>
            </a:r>
            <a:r>
              <a:rPr lang="zh-CN" altLang="en-US" sz="2000" dirty="0" smtClean="0"/>
              <a:t>代谢物</a:t>
            </a:r>
            <a:r>
              <a:rPr lang="zh-CN" altLang="en-US" sz="2000" dirty="0"/>
              <a:t>的产生。</a:t>
            </a:r>
          </a:p>
          <a:p>
            <a:pPr>
              <a:lnSpc>
                <a:spcPct val="120000"/>
              </a:lnSpc>
            </a:pPr>
            <a:r>
              <a:rPr lang="zh-CN" altLang="en-US" sz="2000" dirty="0"/>
              <a:t>一般情况下，被上诉人认为，</a:t>
            </a:r>
            <a:r>
              <a:rPr lang="zh-CN" altLang="en-US" sz="2000" dirty="0" smtClean="0"/>
              <a:t>DHCM的T长效代谢产物</a:t>
            </a:r>
            <a:r>
              <a:rPr lang="zh-CN" altLang="en-US" sz="2000" dirty="0"/>
              <a:t>的检测和鉴定已</a:t>
            </a:r>
            <a:r>
              <a:rPr lang="zh-CN" altLang="en-US" sz="2000" dirty="0" smtClean="0"/>
              <a:t>在兴奋剂</a:t>
            </a:r>
            <a:r>
              <a:rPr lang="zh-CN" altLang="en-US" sz="2000" dirty="0"/>
              <a:t>控制分析中实施了5年，在常规检测或再检测中已分析了近50万个样品。他们认为，Kopylov博士的评论和批评没有得到事实或客观的科学推理</a:t>
            </a:r>
            <a:r>
              <a:rPr lang="zh-CN" altLang="en-US" sz="2000" dirty="0" smtClean="0"/>
              <a:t>和相关数据</a:t>
            </a:r>
            <a:r>
              <a:rPr lang="zh-CN" altLang="en-US" sz="2000" dirty="0"/>
              <a:t>的支持。</a:t>
            </a:r>
          </a:p>
        </p:txBody>
      </p:sp>
    </p:spTree>
    <p:extLst>
      <p:ext uri="{BB962C8B-B14F-4D97-AF65-F5344CB8AC3E}">
        <p14:creationId xmlns:p14="http://schemas.microsoft.com/office/powerpoint/2010/main" val="25197841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p:txBody>
          <a:bodyPr/>
          <a:lstStyle/>
          <a:p>
            <a:endParaRPr lang="zh-CN" altLang="en-US" sz="2000" dirty="0"/>
          </a:p>
          <a:p>
            <a:r>
              <a:rPr lang="en-US" altLang="zh-CN" sz="2000" dirty="0"/>
              <a:t>CAS</a:t>
            </a:r>
            <a:r>
              <a:rPr lang="zh-CN" altLang="en-US" sz="2000" dirty="0"/>
              <a:t>仲裁小组认为</a:t>
            </a:r>
            <a:r>
              <a:rPr lang="zh-CN" altLang="en-US" sz="2000" dirty="0" smtClean="0"/>
              <a:t>，</a:t>
            </a:r>
            <a:r>
              <a:rPr lang="zh-CN" altLang="en-US" sz="2000" dirty="0"/>
              <a:t>本案</a:t>
            </a:r>
            <a:r>
              <a:rPr lang="zh-CN" altLang="en-US" sz="2000" dirty="0" smtClean="0"/>
              <a:t>中</a:t>
            </a:r>
            <a:r>
              <a:rPr lang="zh-CN" altLang="en-US" sz="2000" dirty="0"/>
              <a:t>的核心问题</a:t>
            </a:r>
            <a:r>
              <a:rPr lang="zh-CN" altLang="en-US" sz="2000" dirty="0" smtClean="0"/>
              <a:t>是：</a:t>
            </a:r>
            <a:endParaRPr lang="zh-CN" altLang="en-US" sz="2000" dirty="0"/>
          </a:p>
          <a:p>
            <a:r>
              <a:rPr lang="zh-CN" altLang="en-US" sz="2000" dirty="0"/>
              <a:t>1. “由科隆实验室和洛桑</a:t>
            </a:r>
            <a:r>
              <a:rPr lang="zh-CN" altLang="en-US" sz="2000" dirty="0" smtClean="0"/>
              <a:t>实验室使用的并于</a:t>
            </a:r>
            <a:r>
              <a:rPr lang="zh-CN" altLang="en-US" sz="2000" dirty="0"/>
              <a:t>2012年理论化的</a:t>
            </a:r>
            <a:r>
              <a:rPr lang="zh-CN" altLang="en-US" sz="2000" dirty="0" smtClean="0"/>
              <a:t>，用于以</a:t>
            </a:r>
            <a:r>
              <a:rPr lang="zh-CN" altLang="en-US" sz="2000" dirty="0"/>
              <a:t>检测尿烷醇的长效</a:t>
            </a:r>
            <a:r>
              <a:rPr lang="zh-CN" altLang="en-US" sz="2000" dirty="0" smtClean="0"/>
              <a:t>代谢物的检测方法…</a:t>
            </a:r>
            <a:r>
              <a:rPr lang="zh-CN" altLang="en-US" sz="2000" dirty="0"/>
              <a:t>的科学可靠性”。</a:t>
            </a:r>
          </a:p>
          <a:p>
            <a:r>
              <a:rPr lang="zh-CN" altLang="en-US" sz="2000" dirty="0"/>
              <a:t>2. 由哪一方</a:t>
            </a:r>
            <a:r>
              <a:rPr lang="zh-CN" altLang="en-US" sz="2000" dirty="0" smtClean="0"/>
              <a:t>承担有关这一问题中的检测方法的“科学可靠性” 的</a:t>
            </a:r>
            <a:r>
              <a:rPr lang="zh-CN" altLang="en-US" sz="2000" dirty="0"/>
              <a:t>举证责任。</a:t>
            </a:r>
          </a:p>
          <a:p>
            <a:endParaRPr lang="zh-CN" altLang="en-US" sz="2000" dirty="0"/>
          </a:p>
          <a:p>
            <a:endParaRPr lang="zh-CN" altLang="en-US" sz="2000" dirty="0"/>
          </a:p>
          <a:p>
            <a:r>
              <a:rPr lang="zh-CN" altLang="en-US" sz="2000" dirty="0" smtClean="0"/>
              <a:t>适用于</a:t>
            </a:r>
            <a:r>
              <a:rPr lang="en-US" altLang="zh-CN" sz="2000" dirty="0" smtClean="0"/>
              <a:t>2018</a:t>
            </a:r>
            <a:r>
              <a:rPr lang="zh-CN" altLang="en-US" sz="2000" dirty="0" smtClean="0"/>
              <a:t>年北京奥运会和</a:t>
            </a:r>
            <a:r>
              <a:rPr lang="en-US" altLang="zh-CN" sz="2000" dirty="0" smtClean="0"/>
              <a:t>2012</a:t>
            </a:r>
            <a:r>
              <a:rPr lang="zh-CN" altLang="en-US" sz="2000" dirty="0" smtClean="0"/>
              <a:t>年伦敦奥运会的反兴奋剂规则与当前的世界反兴奋剂条例（</a:t>
            </a:r>
            <a:r>
              <a:rPr lang="en-US" altLang="zh-CN" sz="2000" dirty="0" smtClean="0"/>
              <a:t>2015</a:t>
            </a:r>
            <a:r>
              <a:rPr lang="zh-CN" altLang="en-US" sz="2000" dirty="0" smtClean="0"/>
              <a:t>年版本）的</a:t>
            </a:r>
            <a:r>
              <a:rPr lang="zh-CN" altLang="en-US" sz="2000" dirty="0"/>
              <a:t>内容基本相同</a:t>
            </a:r>
            <a:r>
              <a:rPr lang="zh-CN" altLang="en-US" sz="2000" dirty="0" smtClean="0"/>
              <a:t>。但是，</a:t>
            </a:r>
            <a:r>
              <a:rPr lang="zh-CN" altLang="en-US" sz="2000" dirty="0"/>
              <a:t>当时的世界反</a:t>
            </a:r>
            <a:r>
              <a:rPr lang="zh-CN" altLang="en-US" sz="2000" dirty="0" smtClean="0"/>
              <a:t>兴奋剂</a:t>
            </a:r>
            <a:r>
              <a:rPr lang="zh-CN" altLang="en-US" sz="2000" dirty="0"/>
              <a:t>条例</a:t>
            </a:r>
            <a:r>
              <a:rPr lang="zh-CN" altLang="en-US" sz="2000" dirty="0" smtClean="0"/>
              <a:t>（</a:t>
            </a:r>
            <a:r>
              <a:rPr lang="zh-CN" altLang="en-US" sz="2000" dirty="0"/>
              <a:t>以及相关</a:t>
            </a:r>
            <a:r>
              <a:rPr lang="zh-CN" altLang="en-US" sz="2000" dirty="0" smtClean="0"/>
              <a:t>的反兴奋剂规则）</a:t>
            </a:r>
            <a:r>
              <a:rPr lang="zh-CN" altLang="en-US" sz="2000" dirty="0"/>
              <a:t>没有现行世界反兴奋剂</a:t>
            </a:r>
            <a:r>
              <a:rPr lang="zh-CN" altLang="en-US" sz="2000" dirty="0" smtClean="0"/>
              <a:t>条例中</a:t>
            </a:r>
            <a:r>
              <a:rPr lang="zh-CN" altLang="en-US" sz="2000" dirty="0"/>
              <a:t>包含的一项重要的条款。该条款为世界反兴奋剂</a:t>
            </a:r>
            <a:r>
              <a:rPr lang="zh-CN" altLang="en-US" sz="2000" dirty="0" smtClean="0"/>
              <a:t>条例（</a:t>
            </a:r>
            <a:r>
              <a:rPr lang="en-US" altLang="zh-CN" sz="2000" dirty="0" smtClean="0"/>
              <a:t>2015</a:t>
            </a:r>
            <a:r>
              <a:rPr lang="zh-CN" altLang="en-US" sz="2000" dirty="0" smtClean="0"/>
              <a:t>）第3</a:t>
            </a:r>
            <a:r>
              <a:rPr lang="zh-CN" altLang="en-US" sz="2000" dirty="0"/>
              <a:t>.2.1条，内容如下：“经世界反兴奋剂组织与相关科学界协商后批准的分析方法或决策限值，已被认为是科学有效的。”</a:t>
            </a:r>
          </a:p>
          <a:p>
            <a:endParaRPr lang="zh-CN" altLang="en-US" sz="2000" dirty="0"/>
          </a:p>
        </p:txBody>
      </p:sp>
    </p:spTree>
    <p:extLst>
      <p:ext uri="{BB962C8B-B14F-4D97-AF65-F5344CB8AC3E}">
        <p14:creationId xmlns:p14="http://schemas.microsoft.com/office/powerpoint/2010/main" val="771971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417653"/>
            <a:ext cx="10972800" cy="4525215"/>
          </a:xfrm>
        </p:spPr>
        <p:txBody>
          <a:bodyPr/>
          <a:lstStyle/>
          <a:p>
            <a:pPr>
              <a:lnSpc>
                <a:spcPct val="120000"/>
              </a:lnSpc>
            </a:pPr>
            <a:r>
              <a:rPr lang="zh-CN" altLang="en-US" sz="2400" dirty="0"/>
              <a:t>俄罗斯顶级滑板选手Kruglov在禁赛四年后错过2020年东京奥运会</a:t>
            </a:r>
          </a:p>
          <a:p>
            <a:pPr>
              <a:lnSpc>
                <a:spcPct val="120000"/>
              </a:lnSpc>
            </a:pPr>
            <a:r>
              <a:rPr lang="zh-CN" altLang="en-US" sz="2000" dirty="0">
                <a:solidFill>
                  <a:schemeClr val="accent1">
                    <a:lumMod val="75000"/>
                  </a:schemeClr>
                </a:solidFill>
                <a:hlinkClick r:id="rId2"/>
              </a:rPr>
              <a:t>https://www.insidethegames.biz/articles/1079246/top-russian-skateboarder-kruglov-to-miss-tokyo-2020-after-given-four-year-doping-</a:t>
            </a:r>
            <a:r>
              <a:rPr lang="zh-CN" altLang="en-US" sz="2000" dirty="0" smtClean="0">
                <a:solidFill>
                  <a:schemeClr val="accent1">
                    <a:lumMod val="75000"/>
                  </a:schemeClr>
                </a:solidFill>
                <a:hlinkClick r:id="rId2"/>
              </a:rPr>
              <a:t>ban</a:t>
            </a:r>
            <a:r>
              <a:rPr lang="zh-CN" altLang="en-US" sz="2000" dirty="0" smtClean="0">
                <a:solidFill>
                  <a:schemeClr val="accent1">
                    <a:lumMod val="75000"/>
                  </a:schemeClr>
                </a:solidFill>
              </a:rPr>
              <a:t> </a:t>
            </a:r>
            <a:endParaRPr lang="zh-CN" altLang="en-US" sz="2000" dirty="0">
              <a:solidFill>
                <a:schemeClr val="accent1">
                  <a:lumMod val="75000"/>
                </a:schemeClr>
              </a:solidFill>
            </a:endParaRPr>
          </a:p>
          <a:p>
            <a:pPr>
              <a:lnSpc>
                <a:spcPct val="150000"/>
              </a:lnSpc>
            </a:pPr>
            <a:r>
              <a:rPr lang="zh-CN" altLang="en-US" sz="2000" dirty="0">
                <a:solidFill>
                  <a:schemeClr val="tx1"/>
                </a:solidFill>
              </a:rPr>
              <a:t>俄罗斯顶级滑板运动员Maxim Kruglov被俄罗斯反兴奋剂机构(RUSADA)处以为期四年</a:t>
            </a:r>
            <a:r>
              <a:rPr lang="zh-CN" altLang="en-US" sz="2000" dirty="0" smtClean="0">
                <a:solidFill>
                  <a:schemeClr val="tx1"/>
                </a:solidFill>
              </a:rPr>
              <a:t>的</a:t>
            </a:r>
            <a:r>
              <a:rPr lang="zh-CN" altLang="en-US" sz="2000" dirty="0" smtClean="0"/>
              <a:t>禁赛处罚</a:t>
            </a:r>
            <a:r>
              <a:rPr lang="zh-CN" altLang="en-US" sz="2000" dirty="0" smtClean="0">
                <a:solidFill>
                  <a:schemeClr val="tx1"/>
                </a:solidFill>
              </a:rPr>
              <a:t>。其实施的行为为“逃避、拒绝或不接受样品收集”。RUSADA</a:t>
            </a:r>
            <a:r>
              <a:rPr lang="zh-CN" altLang="en-US" sz="2000" dirty="0">
                <a:solidFill>
                  <a:schemeClr val="tx1"/>
                </a:solidFill>
              </a:rPr>
              <a:t>没有透露</a:t>
            </a:r>
            <a:r>
              <a:rPr lang="zh-CN" altLang="en-US" sz="2000" dirty="0" smtClean="0">
                <a:solidFill>
                  <a:schemeClr val="tx1"/>
                </a:solidFill>
              </a:rPr>
              <a:t>任何</a:t>
            </a:r>
            <a:r>
              <a:rPr lang="zh-CN" altLang="en-US" sz="2000" dirty="0"/>
              <a:t>对于</a:t>
            </a:r>
            <a:r>
              <a:rPr lang="zh-CN" altLang="en-US" sz="2000" dirty="0" smtClean="0">
                <a:solidFill>
                  <a:schemeClr val="tx1"/>
                </a:solidFill>
              </a:rPr>
              <a:t>Kruglov实施处罚这一行动</a:t>
            </a:r>
            <a:r>
              <a:rPr lang="zh-CN" altLang="en-US" sz="2000" dirty="0">
                <a:solidFill>
                  <a:schemeClr val="tx1"/>
                </a:solidFill>
              </a:rPr>
              <a:t>的进一步细节</a:t>
            </a:r>
            <a:r>
              <a:rPr lang="zh-CN" altLang="en-US" sz="2000" dirty="0" smtClean="0">
                <a:solidFill>
                  <a:schemeClr val="tx1"/>
                </a:solidFill>
              </a:rPr>
              <a:t>。这</a:t>
            </a:r>
            <a:r>
              <a:rPr lang="zh-CN" altLang="en-US" sz="2000" dirty="0">
                <a:solidFill>
                  <a:schemeClr val="tx1"/>
                </a:solidFill>
              </a:rPr>
              <a:t>一决定终结了这位30</a:t>
            </a:r>
            <a:r>
              <a:rPr lang="zh-CN" altLang="en-US" sz="2000" dirty="0" smtClean="0">
                <a:solidFill>
                  <a:schemeClr val="tx1"/>
                </a:solidFill>
              </a:rPr>
              <a:t>岁的</a:t>
            </a:r>
            <a:r>
              <a:rPr lang="zh-CN" altLang="en-US" sz="2000" dirty="0">
                <a:solidFill>
                  <a:schemeClr val="tx1"/>
                </a:solidFill>
              </a:rPr>
              <a:t>运动员参加明年东京奥运会的希望。Kruglov是去年世界杯街头系列赛中排名第一的俄罗斯选手，他的目标是在2020年东京奥运会上参赛。</a:t>
            </a:r>
          </a:p>
          <a:p>
            <a:pPr>
              <a:lnSpc>
                <a:spcPct val="150000"/>
              </a:lnSpc>
            </a:pPr>
            <a:r>
              <a:rPr lang="zh-CN" altLang="en-US" sz="2000" dirty="0">
                <a:solidFill>
                  <a:schemeClr val="tx1"/>
                </a:solidFill>
              </a:rPr>
              <a:t>据报道，去年他与</a:t>
            </a:r>
            <a:r>
              <a:rPr lang="zh-CN" altLang="en-US" sz="2000" dirty="0" smtClean="0">
                <a:solidFill>
                  <a:schemeClr val="tx1"/>
                </a:solidFill>
              </a:rPr>
              <a:t>俄罗斯滑板</a:t>
            </a:r>
            <a:r>
              <a:rPr lang="zh-CN" altLang="en-US" sz="2000" dirty="0"/>
              <a:t>联合会</a:t>
            </a:r>
            <a:r>
              <a:rPr lang="zh-CN" altLang="en-US" sz="2000" dirty="0" smtClean="0">
                <a:solidFill>
                  <a:schemeClr val="tx1"/>
                </a:solidFill>
              </a:rPr>
              <a:t>发生</a:t>
            </a:r>
            <a:r>
              <a:rPr lang="zh-CN" altLang="en-US" sz="2000" dirty="0">
                <a:solidFill>
                  <a:schemeClr val="tx1"/>
                </a:solidFill>
              </a:rPr>
              <a:t>冲突，因此独立于</a:t>
            </a:r>
            <a:r>
              <a:rPr lang="zh-CN" altLang="en-US" sz="2000" dirty="0" smtClean="0">
                <a:solidFill>
                  <a:schemeClr val="tx1"/>
                </a:solidFill>
              </a:rPr>
              <a:t>国家队自己</a:t>
            </a:r>
            <a:r>
              <a:rPr lang="zh-CN" altLang="en-US" sz="2000" dirty="0">
                <a:solidFill>
                  <a:schemeClr val="tx1"/>
                </a:solidFill>
              </a:rPr>
              <a:t>参加滑板比赛</a:t>
            </a:r>
            <a:r>
              <a:rPr lang="zh-CN" altLang="en-US" sz="2000" dirty="0" smtClean="0">
                <a:solidFill>
                  <a:schemeClr val="tx1"/>
                </a:solidFill>
              </a:rPr>
              <a:t>。目前</a:t>
            </a:r>
            <a:r>
              <a:rPr lang="zh-CN" altLang="en-US" sz="2000" dirty="0">
                <a:solidFill>
                  <a:schemeClr val="tx1"/>
                </a:solidFill>
              </a:rPr>
              <a:t>还不清楚他是否会去解决与管理机构</a:t>
            </a:r>
            <a:r>
              <a:rPr lang="zh-CN" altLang="en-US" sz="2000" dirty="0" smtClean="0">
                <a:solidFill>
                  <a:schemeClr val="tx1"/>
                </a:solidFill>
              </a:rPr>
              <a:t>的</a:t>
            </a:r>
            <a:r>
              <a:rPr lang="zh-CN" altLang="en-US" sz="2000" dirty="0" smtClean="0"/>
              <a:t>争议</a:t>
            </a:r>
            <a:r>
              <a:rPr lang="zh-CN" altLang="en-US" sz="2000" dirty="0" smtClean="0">
                <a:solidFill>
                  <a:schemeClr val="tx1"/>
                </a:solidFill>
              </a:rPr>
              <a:t>以</a:t>
            </a:r>
            <a:r>
              <a:rPr lang="zh-CN" altLang="en-US" sz="2000" dirty="0">
                <a:solidFill>
                  <a:schemeClr val="tx1"/>
                </a:solidFill>
              </a:rPr>
              <a:t>确保他有资格参加奥运会</a:t>
            </a:r>
            <a:r>
              <a:rPr lang="zh-CN" altLang="en-US" sz="2000" dirty="0" smtClean="0">
                <a:solidFill>
                  <a:schemeClr val="tx1"/>
                </a:solidFill>
              </a:rPr>
              <a:t>。</a:t>
            </a:r>
            <a:endParaRPr lang="zh-CN" altLang="en-US" sz="2000" dirty="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a:xfrm>
            <a:off x="609600" y="1601168"/>
            <a:ext cx="10972800" cy="4873204"/>
          </a:xfrm>
        </p:spPr>
        <p:txBody>
          <a:bodyPr/>
          <a:lstStyle/>
          <a:p>
            <a:r>
              <a:rPr lang="zh-CN" altLang="en-US" sz="2000" dirty="0"/>
              <a:t>通常，国际奥委会作为相关的反兴奋剂组织，有</a:t>
            </a:r>
            <a:r>
              <a:rPr lang="zh-CN" altLang="en-US" sz="2000" dirty="0" smtClean="0"/>
              <a:t>责任对违反反</a:t>
            </a:r>
            <a:r>
              <a:rPr lang="zh-CN" altLang="en-US" sz="2000" dirty="0"/>
              <a:t>兴奋剂规则</a:t>
            </a:r>
            <a:r>
              <a:rPr lang="zh-CN" altLang="en-US" sz="2000" dirty="0" smtClean="0"/>
              <a:t>的违规行为进行举证，</a:t>
            </a:r>
            <a:r>
              <a:rPr lang="zh-CN" altLang="en-US" sz="2000" dirty="0"/>
              <a:t>这</a:t>
            </a:r>
            <a:r>
              <a:rPr lang="zh-CN" altLang="en-US" sz="2000" dirty="0" smtClean="0"/>
              <a:t>一举证责任包括提供能够令</a:t>
            </a:r>
            <a:r>
              <a:rPr lang="en-US" altLang="zh-CN" sz="2000" dirty="0" smtClean="0"/>
              <a:t>CAS</a:t>
            </a:r>
            <a:r>
              <a:rPr lang="zh-CN" altLang="en-US" sz="2000" dirty="0" smtClean="0"/>
              <a:t>仲裁小组满意的，关于实验室</a:t>
            </a:r>
            <a:r>
              <a:rPr lang="zh-CN" altLang="en-US" sz="2000" dirty="0"/>
              <a:t>采用的分析</a:t>
            </a:r>
            <a:r>
              <a:rPr lang="zh-CN" altLang="en-US" sz="2000" dirty="0" smtClean="0"/>
              <a:t>方法具有科学有效性的证据（</a:t>
            </a:r>
            <a:r>
              <a:rPr lang="zh-CN" altLang="en-US" sz="2000" dirty="0"/>
              <a:t>CAS 2011/A/2566）</a:t>
            </a:r>
            <a:r>
              <a:rPr lang="zh-CN" altLang="en-US" sz="2000" dirty="0" smtClean="0"/>
              <a:t>。考虑到在世界</a:t>
            </a:r>
            <a:r>
              <a:rPr lang="zh-CN" altLang="en-US" sz="2000" dirty="0"/>
              <a:t>反兴奋剂条例（</a:t>
            </a:r>
            <a:r>
              <a:rPr lang="en-US" altLang="zh-CN" sz="2000" dirty="0"/>
              <a:t>2015</a:t>
            </a:r>
            <a:r>
              <a:rPr lang="zh-CN" altLang="en-US" sz="2000" dirty="0"/>
              <a:t>）第3.2.1</a:t>
            </a:r>
            <a:r>
              <a:rPr lang="zh-CN" altLang="en-US" sz="2000" dirty="0" smtClean="0"/>
              <a:t>条的规定正式有效之前本案中的</a:t>
            </a:r>
            <a:r>
              <a:rPr lang="zh-CN" altLang="en-US" sz="2000" dirty="0"/>
              <a:t>被指控违反反兴奋剂规则的行为已经发生</a:t>
            </a:r>
            <a:r>
              <a:rPr lang="zh-CN" altLang="en-US" sz="2000" dirty="0" smtClean="0"/>
              <a:t>，因此，这里的问题</a:t>
            </a:r>
            <a:r>
              <a:rPr lang="zh-CN" altLang="en-US" sz="2000" dirty="0"/>
              <a:t>是，在本诉讼程序中</a:t>
            </a:r>
            <a:r>
              <a:rPr lang="zh-CN" altLang="en-US" sz="2000" dirty="0" smtClean="0"/>
              <a:t>，该3</a:t>
            </a:r>
            <a:r>
              <a:rPr lang="zh-CN" altLang="en-US" sz="2000" dirty="0"/>
              <a:t>.2.1条</a:t>
            </a:r>
            <a:r>
              <a:rPr lang="zh-CN" altLang="en-US" sz="2000" dirty="0" smtClean="0"/>
              <a:t>是否</a:t>
            </a:r>
            <a:r>
              <a:rPr lang="zh-CN" altLang="en-US" sz="2000" dirty="0"/>
              <a:t>可以推翻国际奥委会关于实验室所用分析方法的科学有效性的</a:t>
            </a:r>
            <a:r>
              <a:rPr lang="zh-CN" altLang="en-US" sz="2000" dirty="0" smtClean="0"/>
              <a:t>举证责任。</a:t>
            </a:r>
            <a:endParaRPr lang="zh-CN" altLang="en-US" sz="2000" dirty="0"/>
          </a:p>
          <a:p>
            <a:r>
              <a:rPr lang="zh-CN" altLang="en-US" sz="2000" dirty="0"/>
              <a:t>在每一份上诉声明中，上诉人都承认适用了2015年</a:t>
            </a:r>
            <a:r>
              <a:rPr lang="zh-CN" altLang="en-US" sz="2000" dirty="0" smtClean="0"/>
              <a:t>《世界反兴奋剂条例》</a:t>
            </a:r>
            <a:r>
              <a:rPr lang="zh-CN" altLang="en-US" sz="2000" dirty="0"/>
              <a:t>第3.2.1条。此外，上诉人的律师也坦诚地承认</a:t>
            </a:r>
            <a:r>
              <a:rPr lang="zh-CN" altLang="en-US" sz="2000" dirty="0" smtClean="0"/>
              <a:t>，</a:t>
            </a:r>
            <a:r>
              <a:rPr lang="zh-CN" altLang="en-US" sz="2000" dirty="0"/>
              <a:t>基于</a:t>
            </a:r>
            <a:r>
              <a:rPr lang="zh-CN" altLang="en-US" sz="2000" dirty="0" smtClean="0"/>
              <a:t>2015年《世界反兴奋剂条例》</a:t>
            </a:r>
            <a:r>
              <a:rPr lang="zh-CN" altLang="en-US" sz="2000" dirty="0"/>
              <a:t>第3条，</a:t>
            </a:r>
            <a:r>
              <a:rPr lang="zh-CN" altLang="en-US" sz="2000" dirty="0" smtClean="0"/>
              <a:t>运动员对其提出的实验室</a:t>
            </a:r>
            <a:r>
              <a:rPr lang="zh-CN" altLang="en-US" sz="2000" dirty="0"/>
              <a:t>采用的分析</a:t>
            </a:r>
            <a:r>
              <a:rPr lang="zh-CN" altLang="en-US" sz="2000" dirty="0" smtClean="0"/>
              <a:t>方法不具有</a:t>
            </a:r>
            <a:r>
              <a:rPr lang="zh-CN" altLang="en-US" sz="2000" dirty="0"/>
              <a:t>科学</a:t>
            </a:r>
            <a:r>
              <a:rPr lang="zh-CN" altLang="en-US" sz="2000" dirty="0" smtClean="0"/>
              <a:t>有效性的观点有举证责任。</a:t>
            </a:r>
            <a:endParaRPr lang="zh-CN" altLang="en-US" sz="2000" dirty="0"/>
          </a:p>
          <a:p>
            <a:r>
              <a:rPr lang="en-US" altLang="zh-CN" sz="2000" dirty="0" smtClean="0"/>
              <a:t>CAS</a:t>
            </a:r>
            <a:r>
              <a:rPr lang="zh-CN" altLang="en-US" sz="2000" dirty="0" smtClean="0"/>
              <a:t>仲裁小组认为</a:t>
            </a:r>
            <a:r>
              <a:rPr lang="zh-CN" altLang="en-US" sz="2000" dirty="0"/>
              <a:t>，如Lebedeva女士的上诉声明所述：举证责任问题是一个复杂的程序规则，而不是实质性的规则，因此在上诉程序启动时应该适用现行的程序规则，而不是</a:t>
            </a:r>
            <a:r>
              <a:rPr lang="zh-CN" altLang="en-US" sz="2000" dirty="0" smtClean="0"/>
              <a:t>旧的程序规则</a:t>
            </a:r>
            <a:r>
              <a:rPr lang="zh-CN" altLang="en-US" sz="2000" dirty="0"/>
              <a:t>。</a:t>
            </a:r>
          </a:p>
          <a:p>
            <a:r>
              <a:rPr lang="zh-CN" altLang="en-US" sz="2000" dirty="0"/>
              <a:t>2015年世界反</a:t>
            </a:r>
            <a:r>
              <a:rPr lang="zh-CN" altLang="en-US" sz="2000" dirty="0" smtClean="0"/>
              <a:t>兴奋剂条例，</a:t>
            </a:r>
            <a:r>
              <a:rPr lang="zh-CN" altLang="en-US" sz="2000" dirty="0"/>
              <a:t>特别是第3.2.1条，是在每一个引起这些上诉的诉讼开始时存在的程序规则。因此，正如上诉人所接受的那样</a:t>
            </a:r>
            <a:r>
              <a:rPr lang="zh-CN" altLang="en-US" sz="2000" dirty="0" smtClean="0"/>
              <a:t>，</a:t>
            </a:r>
            <a:r>
              <a:rPr lang="en-US" altLang="zh-CN" sz="2000" dirty="0"/>
              <a:t> CAS</a:t>
            </a:r>
            <a:r>
              <a:rPr lang="zh-CN" altLang="en-US" sz="2000" dirty="0"/>
              <a:t>仲裁小组认为，上诉人应承担证明洛桑和科隆实验室采用的</a:t>
            </a:r>
            <a:r>
              <a:rPr lang="zh-CN" altLang="en-US" sz="2000" dirty="0" smtClean="0"/>
              <a:t>测试</a:t>
            </a:r>
            <a:r>
              <a:rPr lang="zh-CN" altLang="en-US" sz="2000" dirty="0"/>
              <a:t>方法</a:t>
            </a:r>
            <a:r>
              <a:rPr lang="zh-CN" altLang="en-US" sz="2000" dirty="0" smtClean="0"/>
              <a:t>在不具有科学有效性的</a:t>
            </a:r>
            <a:r>
              <a:rPr lang="zh-CN" altLang="en-US" sz="2000" dirty="0"/>
              <a:t>责任。</a:t>
            </a:r>
          </a:p>
        </p:txBody>
      </p:sp>
    </p:spTree>
    <p:extLst>
      <p:ext uri="{BB962C8B-B14F-4D97-AF65-F5344CB8AC3E}">
        <p14:creationId xmlns:p14="http://schemas.microsoft.com/office/powerpoint/2010/main" val="19242333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85050"/>
            <a:ext cx="10972800" cy="1143404"/>
          </a:xfrm>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a:xfrm>
            <a:off x="609600" y="1264837"/>
            <a:ext cx="10972800" cy="5509081"/>
          </a:xfrm>
        </p:spPr>
        <p:txBody>
          <a:bodyPr/>
          <a:lstStyle/>
          <a:p>
            <a:pPr>
              <a:lnSpc>
                <a:spcPct val="120000"/>
              </a:lnSpc>
            </a:pPr>
            <a:r>
              <a:rPr lang="zh-CN" altLang="en-US" sz="2000" dirty="0" smtClean="0"/>
              <a:t>关于上诉人认为被上诉人使用的检测方法因无法确认</a:t>
            </a:r>
            <a:r>
              <a:rPr lang="en-US" altLang="zh-CN" sz="2000" dirty="0" smtClean="0"/>
              <a:t>M3</a:t>
            </a:r>
            <a:r>
              <a:rPr lang="zh-CN" altLang="en-US" sz="2000" dirty="0" smtClean="0"/>
              <a:t>的化学结构可能导致检测结果不准确的质疑，上诉人认为，一</a:t>
            </a:r>
            <a:r>
              <a:rPr lang="zh-CN" altLang="en-US" sz="2000" dirty="0"/>
              <a:t>种测试方法或程序</a:t>
            </a:r>
            <a:r>
              <a:rPr lang="zh-CN" altLang="en-US" sz="2000" dirty="0" smtClean="0"/>
              <a:t>只有能百分之百识别</a:t>
            </a:r>
            <a:r>
              <a:rPr lang="zh-CN" altLang="en-US" sz="2000" dirty="0"/>
              <a:t>出正确的</a:t>
            </a:r>
            <a:r>
              <a:rPr lang="zh-CN" altLang="en-US" sz="2000" dirty="0" smtClean="0"/>
              <a:t>物质的前提下，才能被认定为具有科学有效性；如果在一个阳性检查结果中，实际上不是由被认定为阳性的物质而是由另</a:t>
            </a:r>
            <a:r>
              <a:rPr lang="zh-CN" altLang="en-US" sz="2000" dirty="0"/>
              <a:t>一种物质</a:t>
            </a:r>
            <a:r>
              <a:rPr lang="zh-CN" altLang="en-US" sz="2000" dirty="0" smtClean="0"/>
              <a:t>（即使是另</a:t>
            </a:r>
            <a:r>
              <a:rPr lang="zh-CN" altLang="en-US" sz="2000" dirty="0"/>
              <a:t>一种违禁物质</a:t>
            </a:r>
            <a:r>
              <a:rPr lang="zh-CN" altLang="en-US" sz="2000" dirty="0" smtClean="0"/>
              <a:t>）导致了阳性检查结果，</a:t>
            </a:r>
            <a:r>
              <a:rPr lang="zh-CN" altLang="en-US" sz="2000" dirty="0"/>
              <a:t>则该方法或程序在科学上无效</a:t>
            </a:r>
            <a:r>
              <a:rPr lang="zh-CN" altLang="en-US" sz="2000" dirty="0" smtClean="0"/>
              <a:t>。</a:t>
            </a:r>
            <a:endParaRPr lang="en-US" altLang="zh-CN" sz="2000" dirty="0" smtClean="0"/>
          </a:p>
          <a:p>
            <a:pPr>
              <a:lnSpc>
                <a:spcPct val="120000"/>
              </a:lnSpc>
            </a:pPr>
            <a:r>
              <a:rPr lang="zh-CN" altLang="en-US" sz="2000" dirty="0" smtClean="0"/>
              <a:t>对于以上问题，</a:t>
            </a:r>
            <a:r>
              <a:rPr lang="en-US" altLang="zh-CN" sz="2000" dirty="0" smtClean="0"/>
              <a:t>CAS</a:t>
            </a:r>
            <a:r>
              <a:rPr lang="zh-CN" altLang="en-US" sz="2000" dirty="0" smtClean="0"/>
              <a:t>仲裁小组不认为上诉人提供了足够的证据证明被上诉人的检测方法有误，并且，</a:t>
            </a:r>
            <a:r>
              <a:rPr lang="en-US" altLang="zh-CN" sz="2000" dirty="0"/>
              <a:t> CAS</a:t>
            </a:r>
            <a:r>
              <a:rPr lang="zh-CN" altLang="en-US" sz="2000" dirty="0"/>
              <a:t>仲裁小组不</a:t>
            </a:r>
            <a:r>
              <a:rPr lang="zh-CN" altLang="en-US" sz="2000" dirty="0" smtClean="0"/>
              <a:t>接受</a:t>
            </a:r>
            <a:r>
              <a:rPr lang="zh-CN" altLang="en-US" sz="2000" dirty="0"/>
              <a:t>2015年世界反</a:t>
            </a:r>
            <a:r>
              <a:rPr lang="zh-CN" altLang="en-US" sz="2000" dirty="0" smtClean="0"/>
              <a:t>兴奋剂</a:t>
            </a:r>
            <a:r>
              <a:rPr lang="zh-CN" altLang="en-US" sz="2000" dirty="0"/>
              <a:t>条例</a:t>
            </a:r>
            <a:r>
              <a:rPr lang="zh-CN" altLang="en-US" sz="2000" dirty="0" smtClean="0"/>
              <a:t>第3</a:t>
            </a:r>
            <a:r>
              <a:rPr lang="zh-CN" altLang="en-US" sz="2000" dirty="0"/>
              <a:t>.2.1条中使用的“科学有效”一词具有如此严格的含义，即要求测试程序绝对无误</a:t>
            </a:r>
            <a:r>
              <a:rPr lang="zh-CN" altLang="en-US" sz="2000" dirty="0" smtClean="0"/>
              <a:t>。</a:t>
            </a:r>
            <a:endParaRPr lang="zh-CN" altLang="en-US" sz="2000" dirty="0"/>
          </a:p>
          <a:p>
            <a:pPr>
              <a:lnSpc>
                <a:spcPct val="120000"/>
              </a:lnSpc>
            </a:pPr>
            <a:r>
              <a:rPr lang="zh-CN" altLang="en-US" sz="2000" dirty="0" smtClean="0"/>
              <a:t>另外，由于上诉</a:t>
            </a:r>
            <a:r>
              <a:rPr lang="zh-CN" altLang="en-US" sz="2000" dirty="0"/>
              <a:t>人还提供了一些专家的报告，但是这些专家在口头听证会上没有被传唤为证人。因此，不能对他们进行交叉询问，也不能以其他方式让他们的观点和意见受到审查。在这种情况下</a:t>
            </a:r>
            <a:r>
              <a:rPr lang="zh-CN" altLang="en-US" sz="2000" dirty="0" smtClean="0"/>
              <a:t>，</a:t>
            </a:r>
            <a:r>
              <a:rPr lang="en-US" altLang="zh-CN" sz="2000" dirty="0"/>
              <a:t> CAS</a:t>
            </a:r>
            <a:r>
              <a:rPr lang="zh-CN" altLang="en-US" sz="2000" dirty="0"/>
              <a:t>仲裁小组对没有在听证会上被传唤为证人的</a:t>
            </a:r>
            <a:r>
              <a:rPr lang="zh-CN" altLang="en-US" sz="2000" dirty="0" smtClean="0"/>
              <a:t>专家提供的证言不</a:t>
            </a:r>
            <a:r>
              <a:rPr lang="zh-CN" altLang="en-US" sz="2000" dirty="0"/>
              <a:t>给予实质性的重视。</a:t>
            </a:r>
          </a:p>
          <a:p>
            <a:pPr>
              <a:lnSpc>
                <a:spcPct val="120000"/>
              </a:lnSpc>
            </a:pPr>
            <a:r>
              <a:rPr lang="zh-CN" altLang="en-US" sz="2000" dirty="0" smtClean="0"/>
              <a:t>基于以上理由，</a:t>
            </a:r>
            <a:r>
              <a:rPr lang="en-US" altLang="zh-CN" sz="2000" dirty="0"/>
              <a:t> CAS</a:t>
            </a:r>
            <a:r>
              <a:rPr lang="zh-CN" altLang="en-US" sz="2000" dirty="0"/>
              <a:t>仲裁</a:t>
            </a:r>
            <a:r>
              <a:rPr lang="zh-CN" altLang="en-US" sz="2000" dirty="0" smtClean="0"/>
              <a:t>小组在考虑</a:t>
            </a:r>
            <a:r>
              <a:rPr lang="zh-CN" altLang="en-US" sz="2000" dirty="0"/>
              <a:t>了</a:t>
            </a:r>
            <a:r>
              <a:rPr lang="zh-CN" altLang="en-US" sz="2000" dirty="0" smtClean="0"/>
              <a:t>专家提供的证言后，</a:t>
            </a:r>
            <a:r>
              <a:rPr lang="en-US" altLang="zh-CN" sz="2000" dirty="0"/>
              <a:t> CAS</a:t>
            </a:r>
            <a:r>
              <a:rPr lang="zh-CN" altLang="en-US" sz="2000" dirty="0"/>
              <a:t>仲裁小组确信，上诉人</a:t>
            </a:r>
            <a:r>
              <a:rPr lang="zh-CN" altLang="en-US" sz="2000" dirty="0" smtClean="0"/>
              <a:t>没有满足证明</a:t>
            </a:r>
            <a:r>
              <a:rPr lang="zh-CN" altLang="en-US" sz="2000" dirty="0"/>
              <a:t>实验室采用</a:t>
            </a:r>
            <a:r>
              <a:rPr lang="zh-CN" altLang="en-US" sz="2000" dirty="0" smtClean="0"/>
              <a:t>的检测方法不具有科学有效性的条件。</a:t>
            </a:r>
            <a:endParaRPr lang="zh-CN" altLang="en-US" sz="2000" dirty="0"/>
          </a:p>
        </p:txBody>
      </p:sp>
    </p:spTree>
    <p:extLst>
      <p:ext uri="{BB962C8B-B14F-4D97-AF65-F5344CB8AC3E}">
        <p14:creationId xmlns:p14="http://schemas.microsoft.com/office/powerpoint/2010/main" val="42683292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p:txBody>
          <a:bodyPr/>
          <a:lstStyle/>
          <a:p>
            <a:r>
              <a:rPr lang="en-US" altLang="zh-CN" sz="2000" dirty="0"/>
              <a:t>CAS</a:t>
            </a:r>
            <a:r>
              <a:rPr lang="zh-CN" altLang="en-US" sz="2000" dirty="0"/>
              <a:t>仲裁小组接受了世界反兴奋剂组织Ayotte</a:t>
            </a:r>
            <a:r>
              <a:rPr lang="zh-CN" altLang="en-US" sz="2000" dirty="0" smtClean="0"/>
              <a:t>教授提供的证据</a:t>
            </a:r>
            <a:r>
              <a:rPr lang="zh-CN" altLang="en-US" sz="2000" dirty="0"/>
              <a:t>。她的推理似乎是理性的、有逻辑的、彻底的研究和清晰的陈述。在同时举行的证据会议上，她没有受到其他专家的质疑，也没有受到上诉人律师的盘问。她通过详细的研究和支持性参考资料来支持自己的观点和观点。</a:t>
            </a:r>
          </a:p>
          <a:p>
            <a:r>
              <a:rPr lang="en-US" altLang="zh-CN" sz="2000" dirty="0"/>
              <a:t>CAS</a:t>
            </a:r>
            <a:r>
              <a:rPr lang="zh-CN" altLang="en-US" sz="2000" dirty="0"/>
              <a:t>仲裁小组认为，上诉人对实验室采用的检测程序提出的任何其他质疑都没有</a:t>
            </a:r>
            <a:r>
              <a:rPr lang="zh-CN" altLang="en-US" sz="2000" dirty="0" smtClean="0"/>
              <a:t>实质性的证据支撑。</a:t>
            </a:r>
            <a:endParaRPr lang="zh-CN" altLang="en-US" sz="2000" dirty="0"/>
          </a:p>
          <a:p>
            <a:pPr lvl="0"/>
            <a:r>
              <a:rPr lang="zh-CN" altLang="en-US" sz="2000" dirty="0"/>
              <a:t>上诉人提出的第一个</a:t>
            </a:r>
            <a:r>
              <a:rPr lang="zh-CN" altLang="en-US" sz="2000" dirty="0" smtClean="0"/>
              <a:t>质疑是M3代谢物不是尿烷醇的代谢物。医生</a:t>
            </a:r>
            <a:r>
              <a:rPr lang="zh-CN" altLang="en-US" sz="2000" dirty="0"/>
              <a:t>Sobelevsky和Rodchenkov也在论文中鉴定了其他</a:t>
            </a:r>
            <a:r>
              <a:rPr lang="zh-CN" altLang="en-US" sz="2000" dirty="0" smtClean="0"/>
              <a:t>长效代谢物</a:t>
            </a:r>
            <a:r>
              <a:rPr lang="zh-CN" altLang="en-US" sz="2000" dirty="0"/>
              <a:t>，尤其是M2，在这些呼吁中，两位上诉人也检测出M2代谢物呈阳性，上诉人对M2</a:t>
            </a:r>
            <a:r>
              <a:rPr lang="zh-CN" altLang="en-US" sz="2000" dirty="0" smtClean="0"/>
              <a:t>代谢物的鉴定结果没有</a:t>
            </a:r>
            <a:r>
              <a:rPr lang="zh-CN" altLang="en-US" sz="2000" dirty="0"/>
              <a:t>提出任何质疑。</a:t>
            </a:r>
          </a:p>
          <a:p>
            <a:r>
              <a:rPr lang="zh-CN" altLang="en-US" sz="2000" dirty="0"/>
              <a:t>证据表明，自2012以来，WADA认可的实验室已经使用这些程序进行了成百上千的测试，所有这些测试包括阴性对照样品在初始测试和确认</a:t>
            </a:r>
            <a:r>
              <a:rPr lang="zh-CN" altLang="en-US" sz="2000" dirty="0" smtClean="0"/>
              <a:t>过程。</a:t>
            </a:r>
            <a:r>
              <a:rPr lang="zh-CN" altLang="en-US" sz="2000" dirty="0"/>
              <a:t>但是，上诉人的任何</a:t>
            </a:r>
            <a:r>
              <a:rPr lang="zh-CN" altLang="en-US" sz="2000" dirty="0" smtClean="0"/>
              <a:t>专家和证人</a:t>
            </a:r>
            <a:r>
              <a:rPr lang="zh-CN" altLang="en-US" sz="2000" dirty="0"/>
              <a:t>都没有实质性证据</a:t>
            </a:r>
            <a:r>
              <a:rPr lang="zh-CN" altLang="en-US" sz="2000" dirty="0" smtClean="0"/>
              <a:t>表明被上诉人的检验方法是</a:t>
            </a:r>
            <a:r>
              <a:rPr lang="zh-CN" altLang="en-US" sz="2000" dirty="0"/>
              <a:t>有缺陷的。</a:t>
            </a:r>
          </a:p>
        </p:txBody>
      </p:sp>
    </p:spTree>
    <p:extLst>
      <p:ext uri="{BB962C8B-B14F-4D97-AF65-F5344CB8AC3E}">
        <p14:creationId xmlns:p14="http://schemas.microsoft.com/office/powerpoint/2010/main" val="4205022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p:txBody>
          <a:bodyPr/>
          <a:lstStyle/>
          <a:p>
            <a:r>
              <a:rPr lang="zh-CN" altLang="en-US" sz="2000" dirty="0"/>
              <a:t>上诉</a:t>
            </a:r>
            <a:r>
              <a:rPr lang="zh-CN" altLang="en-US" sz="2000" dirty="0" smtClean="0"/>
              <a:t>人的关于实验室</a:t>
            </a:r>
            <a:r>
              <a:rPr lang="zh-CN" altLang="zh-CN" sz="2000" dirty="0" smtClean="0"/>
              <a:t>没有</a:t>
            </a:r>
            <a:r>
              <a:rPr lang="zh-CN" altLang="zh-CN" sz="2000" dirty="0"/>
              <a:t>进行</a:t>
            </a:r>
            <a:r>
              <a:rPr lang="en-US" altLang="zh-CN" sz="2000" dirty="0"/>
              <a:t>DHCMT</a:t>
            </a:r>
            <a:r>
              <a:rPr lang="zh-CN" altLang="zh-CN" sz="2000" dirty="0"/>
              <a:t>的给药后</a:t>
            </a:r>
            <a:r>
              <a:rPr lang="zh-CN" altLang="zh-CN" sz="2000" dirty="0" smtClean="0"/>
              <a:t>分析</a:t>
            </a:r>
            <a:r>
              <a:rPr lang="zh-CN" altLang="en-US" sz="2000" dirty="0" smtClean="0"/>
              <a:t>质疑事实上是错误的。</a:t>
            </a:r>
            <a:r>
              <a:rPr lang="zh-CN" altLang="en-US" sz="2000" dirty="0"/>
              <a:t>上诉人</a:t>
            </a:r>
            <a:r>
              <a:rPr lang="zh-CN" altLang="en-US" sz="2000" dirty="0" smtClean="0"/>
              <a:t>的专家没有</a:t>
            </a:r>
            <a:r>
              <a:rPr lang="zh-CN" altLang="en-US" sz="2000" dirty="0"/>
              <a:t>提出任何关于这一问题</a:t>
            </a:r>
            <a:r>
              <a:rPr lang="zh-CN" altLang="en-US" sz="2000" dirty="0" smtClean="0"/>
              <a:t>的</a:t>
            </a:r>
            <a:r>
              <a:rPr lang="zh-CN" altLang="en-US" sz="2000" dirty="0"/>
              <a:t>实际</a:t>
            </a:r>
            <a:r>
              <a:rPr lang="zh-CN" altLang="en-US" sz="2000" dirty="0" smtClean="0"/>
              <a:t>证据，上诉</a:t>
            </a:r>
            <a:r>
              <a:rPr lang="zh-CN" altLang="en-US" sz="2000" dirty="0"/>
              <a:t>人的</a:t>
            </a:r>
            <a:r>
              <a:rPr lang="zh-CN" altLang="en-US" sz="2000" dirty="0" smtClean="0"/>
              <a:t>律师就这一问题也未提出</a:t>
            </a:r>
            <a:r>
              <a:rPr lang="zh-CN" altLang="en-US" sz="2000" dirty="0"/>
              <a:t>任何相关意见。</a:t>
            </a:r>
          </a:p>
          <a:p>
            <a:r>
              <a:rPr lang="zh-CN" altLang="en-US" sz="2000" dirty="0" smtClean="0"/>
              <a:t>上诉人关于没有</a:t>
            </a:r>
            <a:r>
              <a:rPr lang="en-US" altLang="zh-CN" sz="2000" dirty="0" smtClean="0"/>
              <a:t>M3</a:t>
            </a:r>
            <a:r>
              <a:rPr lang="zh-CN" altLang="zh-CN" sz="2000" dirty="0"/>
              <a:t>代谢物的化学结构和光谱的合成</a:t>
            </a:r>
            <a:r>
              <a:rPr lang="zh-CN" altLang="zh-CN" sz="2000" dirty="0" smtClean="0"/>
              <a:t>标准</a:t>
            </a:r>
            <a:r>
              <a:rPr lang="zh-CN" altLang="en-US" sz="2000" dirty="0" smtClean="0"/>
              <a:t>的质疑，</a:t>
            </a:r>
            <a:r>
              <a:rPr lang="en-US" altLang="zh-CN" sz="2000" dirty="0" smtClean="0"/>
              <a:t>CAS</a:t>
            </a:r>
            <a:r>
              <a:rPr lang="zh-CN" altLang="en-US" sz="2000" dirty="0" smtClean="0"/>
              <a:t>仲裁小组认为，这一观点在</a:t>
            </a:r>
            <a:r>
              <a:rPr lang="en-US" altLang="zh-CN" sz="2000" dirty="0" smtClean="0"/>
              <a:t>2017</a:t>
            </a:r>
            <a:r>
              <a:rPr lang="zh-CN" altLang="en-US" sz="2000" dirty="0" smtClean="0"/>
              <a:t>年之前在</a:t>
            </a:r>
            <a:r>
              <a:rPr lang="zh-CN" altLang="en-US" sz="2000" dirty="0"/>
              <a:t>一定程度</a:t>
            </a:r>
            <a:r>
              <a:rPr lang="zh-CN" altLang="en-US" sz="2000" dirty="0" smtClean="0"/>
              <a:t>上是</a:t>
            </a:r>
            <a:r>
              <a:rPr lang="zh-CN" altLang="en-US" sz="2000" dirty="0"/>
              <a:t>正确</a:t>
            </a:r>
            <a:r>
              <a:rPr lang="zh-CN" altLang="en-US" sz="2000" dirty="0" smtClean="0"/>
              <a:t>的，因为在</a:t>
            </a:r>
            <a:r>
              <a:rPr lang="en-US" altLang="zh-CN" sz="2000" dirty="0" smtClean="0"/>
              <a:t>2017</a:t>
            </a:r>
            <a:r>
              <a:rPr lang="zh-CN" altLang="en-US" sz="2000" dirty="0" smtClean="0"/>
              <a:t>年之前确实没有这样的标准。</a:t>
            </a:r>
            <a:r>
              <a:rPr lang="zh-CN" altLang="en-US" sz="2000" dirty="0"/>
              <a:t>然而，首先</a:t>
            </a:r>
            <a:r>
              <a:rPr lang="zh-CN" altLang="en-US" sz="2000" dirty="0" smtClean="0"/>
              <a:t>，</a:t>
            </a:r>
            <a:r>
              <a:rPr lang="zh-CN" altLang="en-US" sz="2000" dirty="0"/>
              <a:t>实验室</a:t>
            </a:r>
            <a:r>
              <a:rPr lang="zh-CN" altLang="en-US" sz="2000" dirty="0" smtClean="0"/>
              <a:t>不</a:t>
            </a:r>
            <a:r>
              <a:rPr lang="zh-CN" altLang="en-US" sz="2000" dirty="0"/>
              <a:t>需要这样的合成</a:t>
            </a:r>
            <a:r>
              <a:rPr lang="zh-CN" altLang="en-US" sz="2000" dirty="0" smtClean="0"/>
              <a:t>标准以证实检测程序</a:t>
            </a:r>
            <a:r>
              <a:rPr lang="zh-CN" altLang="en-US" sz="2000" dirty="0"/>
              <a:t>是适当的，更重要的是，但在2017年7月，相关实验已经完成，产生了</a:t>
            </a:r>
            <a:r>
              <a:rPr lang="en-US" altLang="zh-CN" sz="2000" dirty="0"/>
              <a:t>M3</a:t>
            </a:r>
            <a:r>
              <a:rPr lang="zh-CN" altLang="en-US" sz="2000" dirty="0"/>
              <a:t>的合成标准。世界反兴奋剂组织和国际奥委会提交的报告称，这是“补充和最终确认了Sobolevky和Rodchenkov博士发表的M3代谢物的有效性</a:t>
            </a:r>
            <a:r>
              <a:rPr lang="zh-CN" altLang="en-US" sz="2000" dirty="0" smtClean="0"/>
              <a:t>”。</a:t>
            </a:r>
            <a:endParaRPr lang="en-US" altLang="zh-CN" sz="2000" dirty="0" smtClean="0"/>
          </a:p>
          <a:p>
            <a:r>
              <a:rPr lang="zh-CN" altLang="en-US" sz="2000" dirty="0" smtClean="0"/>
              <a:t>此外</a:t>
            </a:r>
            <a:r>
              <a:rPr lang="zh-CN" altLang="en-US" sz="2000" dirty="0"/>
              <a:t>，证据表明</a:t>
            </a:r>
            <a:r>
              <a:rPr lang="zh-CN" altLang="en-US" sz="2000" dirty="0" smtClean="0"/>
              <a:t>，按照</a:t>
            </a:r>
            <a:r>
              <a:rPr lang="en-US" altLang="zh-CN" sz="2000" dirty="0" smtClean="0"/>
              <a:t>M3</a:t>
            </a:r>
            <a:r>
              <a:rPr lang="zh-CN" altLang="en-US" sz="2000" dirty="0" smtClean="0"/>
              <a:t>合成标准生产</a:t>
            </a:r>
            <a:r>
              <a:rPr lang="zh-CN" altLang="en-US" sz="2000" dirty="0"/>
              <a:t>的合成材料已经分发给几个WADA认可的实验室</a:t>
            </a:r>
            <a:r>
              <a:rPr lang="zh-CN" altLang="en-US" sz="2000" dirty="0" smtClean="0"/>
              <a:t>，实验室报告了DHCMT</a:t>
            </a:r>
            <a:r>
              <a:rPr lang="zh-CN" altLang="en-US" sz="2000" dirty="0"/>
              <a:t>的代谢物在运动员</a:t>
            </a:r>
            <a:r>
              <a:rPr lang="zh-CN" altLang="en-US" sz="2000" dirty="0" smtClean="0"/>
              <a:t>样本中的结果。</a:t>
            </a:r>
            <a:r>
              <a:rPr lang="zh-CN" altLang="en-US" sz="2000" dirty="0"/>
              <a:t>这些实验室执行他们的验证过程（包括洛桑和科隆的实验室</a:t>
            </a:r>
            <a:r>
              <a:rPr lang="zh-CN" altLang="en-US" sz="2000" dirty="0" smtClean="0"/>
              <a:t>），并且能够确认合成材料</a:t>
            </a:r>
            <a:r>
              <a:rPr lang="zh-CN" altLang="en-US" sz="2000" dirty="0"/>
              <a:t>与他们开始搜索M3以来所使用</a:t>
            </a:r>
            <a:r>
              <a:rPr lang="zh-CN" altLang="en-US" sz="2000" dirty="0" smtClean="0"/>
              <a:t>的物质相同</a:t>
            </a:r>
            <a:r>
              <a:rPr lang="zh-CN" altLang="en-US" sz="2000" dirty="0"/>
              <a:t>，因此</a:t>
            </a:r>
            <a:r>
              <a:rPr lang="zh-CN" altLang="en-US" sz="2000" dirty="0" smtClean="0"/>
              <a:t>适合用于检测</a:t>
            </a:r>
            <a:r>
              <a:rPr lang="zh-CN" altLang="en-US" sz="2000" dirty="0"/>
              <a:t>DHCMT的代谢物的目的。</a:t>
            </a:r>
          </a:p>
          <a:p>
            <a:r>
              <a:rPr lang="zh-CN" altLang="en-US" sz="2000" dirty="0"/>
              <a:t>此外，上诉人最终没有就所谓缺乏合成标准作出具体的意见提交。在这些情况下</a:t>
            </a:r>
            <a:r>
              <a:rPr lang="zh-CN" altLang="en-US" sz="2000" dirty="0" smtClean="0"/>
              <a:t>，</a:t>
            </a:r>
            <a:r>
              <a:rPr lang="en-US" altLang="zh-CN" sz="2000" dirty="0"/>
              <a:t> CAS</a:t>
            </a:r>
            <a:r>
              <a:rPr lang="zh-CN" altLang="en-US" sz="2000" dirty="0"/>
              <a:t>仲裁小组认为，</a:t>
            </a:r>
            <a:r>
              <a:rPr lang="zh-CN" altLang="en-US" sz="2000" dirty="0" smtClean="0"/>
              <a:t>在上诉人对实验室所</a:t>
            </a:r>
            <a:r>
              <a:rPr lang="zh-CN" altLang="en-US" sz="2000" dirty="0"/>
              <a:t>采用的测试程序的</a:t>
            </a:r>
            <a:r>
              <a:rPr lang="zh-CN" altLang="en-US" sz="2000" dirty="0" smtClean="0"/>
              <a:t>质疑不应得到支持。</a:t>
            </a:r>
            <a:endParaRPr lang="zh-CN" altLang="en-US" sz="2000" dirty="0"/>
          </a:p>
        </p:txBody>
      </p:sp>
    </p:spTree>
    <p:extLst>
      <p:ext uri="{BB962C8B-B14F-4D97-AF65-F5344CB8AC3E}">
        <p14:creationId xmlns:p14="http://schemas.microsoft.com/office/powerpoint/2010/main" val="479506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a:xfrm>
            <a:off x="609600" y="1601168"/>
            <a:ext cx="10972800" cy="4967798"/>
          </a:xfrm>
        </p:spPr>
        <p:txBody>
          <a:bodyPr/>
          <a:lstStyle/>
          <a:p>
            <a:r>
              <a:rPr lang="zh-CN" altLang="en-US" sz="2000" dirty="0" smtClean="0"/>
              <a:t>关于上诉人对Sobolevky博士和</a:t>
            </a:r>
            <a:r>
              <a:rPr lang="zh-CN" altLang="en-US" sz="2000" dirty="0"/>
              <a:t>Rodchenkov</a:t>
            </a:r>
            <a:r>
              <a:rPr lang="zh-CN" altLang="en-US" sz="2000" dirty="0" smtClean="0"/>
              <a:t>博士提出的代谢物的“检测窗口期”仅仅是估计而缺乏精确性的质疑。</a:t>
            </a:r>
            <a:r>
              <a:rPr lang="zh-CN" altLang="en-US" sz="2000" dirty="0"/>
              <a:t>对此</a:t>
            </a:r>
            <a:r>
              <a:rPr lang="zh-CN" altLang="en-US" sz="2000" dirty="0" smtClean="0"/>
              <a:t>，</a:t>
            </a:r>
            <a:r>
              <a:rPr lang="en-US" altLang="zh-CN" sz="2000" dirty="0"/>
              <a:t> CAS</a:t>
            </a:r>
            <a:r>
              <a:rPr lang="zh-CN" altLang="en-US" sz="2000" dirty="0"/>
              <a:t>仲裁小组</a:t>
            </a:r>
            <a:r>
              <a:rPr lang="zh-CN" altLang="en-US" sz="2000" dirty="0" smtClean="0"/>
              <a:t>认为这个问题一</a:t>
            </a:r>
            <a:r>
              <a:rPr lang="zh-CN" altLang="en-US" sz="2000" dirty="0"/>
              <a:t>个无关紧要的。首先，代谢产物是否被检测到，这才是最重要</a:t>
            </a:r>
            <a:r>
              <a:rPr lang="zh-CN" altLang="en-US" sz="2000" dirty="0" smtClean="0"/>
              <a:t>的</a:t>
            </a:r>
            <a:r>
              <a:rPr lang="zh-CN" altLang="en-US" sz="2000" dirty="0"/>
              <a:t>，</a:t>
            </a:r>
            <a:r>
              <a:rPr lang="zh-CN" altLang="en-US" sz="2000" dirty="0" smtClean="0"/>
              <a:t>再者</a:t>
            </a:r>
            <a:r>
              <a:rPr lang="zh-CN" altLang="en-US" sz="2000" dirty="0"/>
              <a:t>，</a:t>
            </a:r>
            <a:r>
              <a:rPr lang="zh-CN" altLang="en-US" sz="2000" dirty="0" smtClean="0"/>
              <a:t>在听证会中</a:t>
            </a:r>
            <a:r>
              <a:rPr lang="zh-CN" altLang="en-US" sz="2000" dirty="0"/>
              <a:t>，上诉</a:t>
            </a:r>
            <a:r>
              <a:rPr lang="zh-CN" altLang="en-US" sz="2000" dirty="0" smtClean="0"/>
              <a:t>人中的专家没有就这一问题提出有</a:t>
            </a:r>
            <a:r>
              <a:rPr lang="zh-CN" altLang="en-US" sz="2000" dirty="0"/>
              <a:t>任何</a:t>
            </a:r>
            <a:r>
              <a:rPr lang="zh-CN" altLang="en-US" sz="2000" dirty="0" smtClean="0"/>
              <a:t>实质性的看法</a:t>
            </a:r>
            <a:r>
              <a:rPr lang="zh-CN" altLang="en-US" sz="2000" dirty="0"/>
              <a:t>。</a:t>
            </a:r>
          </a:p>
          <a:p>
            <a:r>
              <a:rPr lang="zh-CN" altLang="en-US" sz="2000" dirty="0"/>
              <a:t>此外，根据上诉人的提交的证据显示</a:t>
            </a:r>
            <a:r>
              <a:rPr lang="zh-CN" altLang="en-US" sz="2000" dirty="0" smtClean="0"/>
              <a:t>，。</a:t>
            </a:r>
            <a:r>
              <a:rPr lang="zh-CN" altLang="en-US" sz="2000" dirty="0"/>
              <a:t>没有证据</a:t>
            </a:r>
            <a:r>
              <a:rPr lang="zh-CN" altLang="en-US" sz="2000" dirty="0" smtClean="0"/>
              <a:t>表明Sobelevsky博士和</a:t>
            </a:r>
            <a:r>
              <a:rPr lang="zh-CN" altLang="en-US" sz="2000" dirty="0"/>
              <a:t>Rodchenkov</a:t>
            </a:r>
            <a:r>
              <a:rPr lang="zh-CN" altLang="en-US" sz="2000" dirty="0" smtClean="0"/>
              <a:t>博士在论文中提出的</a:t>
            </a:r>
            <a:r>
              <a:rPr lang="zh-CN" altLang="en-US" sz="2000" dirty="0"/>
              <a:t>数据与解释</a:t>
            </a:r>
            <a:r>
              <a:rPr lang="zh-CN" altLang="en-US" sz="2000" dirty="0" smtClean="0"/>
              <a:t>之间</a:t>
            </a:r>
            <a:r>
              <a:rPr lang="zh-CN" altLang="en-US" sz="2000" dirty="0"/>
              <a:t>有</a:t>
            </a:r>
            <a:r>
              <a:rPr lang="zh-CN" altLang="en-US" sz="2000" dirty="0" smtClean="0"/>
              <a:t>显著差异或出现自相矛盾的情况，也没有其他</a:t>
            </a:r>
            <a:r>
              <a:rPr lang="zh-CN" altLang="en-US" sz="2000" dirty="0"/>
              <a:t>人对Sobelevsky博士和Rodchenkov</a:t>
            </a:r>
            <a:r>
              <a:rPr lang="zh-CN" altLang="en-US" sz="2000" dirty="0" smtClean="0"/>
              <a:t>博士</a:t>
            </a:r>
            <a:r>
              <a:rPr lang="zh-CN" altLang="en-US" sz="2000" dirty="0"/>
              <a:t>得出</a:t>
            </a:r>
            <a:r>
              <a:rPr lang="zh-CN" altLang="en-US" sz="2000" dirty="0" smtClean="0"/>
              <a:t>的</a:t>
            </a:r>
            <a:r>
              <a:rPr lang="zh-CN" altLang="en-US" sz="2000" dirty="0"/>
              <a:t>结论提出质疑。</a:t>
            </a:r>
          </a:p>
          <a:p>
            <a:r>
              <a:rPr lang="zh-CN" altLang="en-US" sz="2000" dirty="0" smtClean="0"/>
              <a:t>关于上诉人提出的被上诉人没有</a:t>
            </a:r>
            <a:r>
              <a:rPr lang="zh-CN" altLang="en-US" sz="2000" dirty="0"/>
              <a:t>通过替代方法，特别是通过使用体外模型，</a:t>
            </a:r>
            <a:r>
              <a:rPr lang="zh-CN" altLang="en-US" sz="2000" dirty="0" smtClean="0"/>
              <a:t>确认</a:t>
            </a:r>
            <a:r>
              <a:rPr lang="en-US" altLang="zh-CN" sz="2000" dirty="0" smtClean="0"/>
              <a:t>M3</a:t>
            </a:r>
            <a:r>
              <a:rPr lang="zh-CN" altLang="en-US" sz="2000" dirty="0" smtClean="0"/>
              <a:t>代谢物的</a:t>
            </a:r>
            <a:r>
              <a:rPr lang="zh-CN" altLang="en-US" sz="2000" dirty="0"/>
              <a:t>化学</a:t>
            </a:r>
            <a:r>
              <a:rPr lang="zh-CN" altLang="en-US" sz="2000" dirty="0" smtClean="0"/>
              <a:t>结构的质疑。</a:t>
            </a:r>
            <a:r>
              <a:rPr lang="en-US" altLang="zh-CN" sz="2000" dirty="0" smtClean="0"/>
              <a:t> </a:t>
            </a:r>
            <a:r>
              <a:rPr lang="en-US" altLang="zh-CN" sz="2000" dirty="0"/>
              <a:t>CAS</a:t>
            </a:r>
            <a:r>
              <a:rPr lang="zh-CN" altLang="en-US" sz="2000" dirty="0"/>
              <a:t>仲裁小组接受了Ayotte教授的观点。 Ayotte</a:t>
            </a:r>
            <a:r>
              <a:rPr lang="zh-CN" altLang="en-US" sz="2000" dirty="0" smtClean="0"/>
              <a:t>教授认为体外实验仅仅能够试图模拟</a:t>
            </a:r>
            <a:r>
              <a:rPr lang="zh-CN" altLang="en-US" sz="2000" dirty="0"/>
              <a:t>人体的</a:t>
            </a:r>
            <a:r>
              <a:rPr lang="zh-CN" altLang="en-US" sz="2000" dirty="0" smtClean="0"/>
              <a:t>功能，但具有很强的局限性。在本案涉及的实验中，体外模式无法</a:t>
            </a:r>
            <a:r>
              <a:rPr lang="zh-CN" altLang="en-US" sz="2000" dirty="0"/>
              <a:t>产生M3。</a:t>
            </a:r>
          </a:p>
          <a:p>
            <a:r>
              <a:rPr lang="zh-CN" altLang="en-US" sz="2000" dirty="0"/>
              <a:t>最后，只留下了“假阳性”的问题。</a:t>
            </a:r>
          </a:p>
          <a:p>
            <a:r>
              <a:rPr lang="en-US" altLang="zh-CN" sz="2000" dirty="0"/>
              <a:t>CAS</a:t>
            </a:r>
            <a:r>
              <a:rPr lang="zh-CN" altLang="en-US" sz="2000" dirty="0"/>
              <a:t>仲裁</a:t>
            </a:r>
            <a:r>
              <a:rPr lang="zh-CN" altLang="en-US" sz="2000" dirty="0" smtClean="0"/>
              <a:t>小组认为，Ayotte教授提供的专家证言是无争议</a:t>
            </a:r>
            <a:r>
              <a:rPr lang="zh-CN" altLang="en-US" sz="2000" dirty="0"/>
              <a:t>，除尿烷</a:t>
            </a:r>
            <a:r>
              <a:rPr lang="zh-CN" altLang="en-US" sz="2000" dirty="0" smtClean="0"/>
              <a:t>醇外其他</a:t>
            </a:r>
            <a:r>
              <a:rPr lang="zh-CN" altLang="en-US" sz="2000" dirty="0"/>
              <a:t>一些与尿烷醇非常密切相关的类固醇产品（所有这些产品本身</a:t>
            </a:r>
            <a:r>
              <a:rPr lang="zh-CN" altLang="en-US" sz="2000" dirty="0" smtClean="0"/>
              <a:t>都是禁用物质</a:t>
            </a:r>
            <a:r>
              <a:rPr lang="zh-CN" altLang="en-US" sz="2000" dirty="0"/>
              <a:t>）也含有满足M3代谢物鉴定标准的代谢物</a:t>
            </a:r>
            <a:r>
              <a:rPr lang="zh-CN" altLang="en-US" sz="2000" dirty="0" smtClean="0"/>
              <a:t>。</a:t>
            </a:r>
            <a:endParaRPr lang="zh-CN" altLang="en-US" sz="2000" dirty="0"/>
          </a:p>
        </p:txBody>
      </p:sp>
    </p:spTree>
    <p:extLst>
      <p:ext uri="{BB962C8B-B14F-4D97-AF65-F5344CB8AC3E}">
        <p14:creationId xmlns:p14="http://schemas.microsoft.com/office/powerpoint/2010/main" val="22293672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a:xfrm>
            <a:off x="609600" y="1291535"/>
            <a:ext cx="10972800" cy="5298452"/>
          </a:xfrm>
        </p:spPr>
        <p:txBody>
          <a:bodyPr/>
          <a:lstStyle/>
          <a:p>
            <a:r>
              <a:rPr lang="zh-CN" altLang="en-US" sz="2000" dirty="0" smtClean="0"/>
              <a:t>上诉人提供了两个与</a:t>
            </a:r>
            <a:r>
              <a:rPr lang="zh-CN" altLang="en-US" sz="2000" dirty="0"/>
              <a:t>尿烷醇</a:t>
            </a:r>
            <a:r>
              <a:rPr lang="zh-CN" altLang="en-US" sz="2000" dirty="0" smtClean="0"/>
              <a:t>密切相关的类固醇物质，一种是被称为</a:t>
            </a:r>
            <a:r>
              <a:rPr lang="zh-CN" altLang="en-US" sz="2000" dirty="0"/>
              <a:t>胆固醇氯醇（有时称为氯化胆固醇）的物质</a:t>
            </a:r>
            <a:r>
              <a:rPr lang="zh-CN" altLang="en-US" sz="2000" dirty="0" smtClean="0"/>
              <a:t>，另一种是被称为</a:t>
            </a:r>
            <a:r>
              <a:rPr lang="zh-CN" altLang="en-US" sz="2000" dirty="0"/>
              <a:t>一氯脱氢枞酸（MCDHAA）的物质。</a:t>
            </a:r>
          </a:p>
          <a:p>
            <a:r>
              <a:rPr lang="zh-CN" altLang="en-US" sz="2000" dirty="0"/>
              <a:t>上诉人依靠纯理论</a:t>
            </a:r>
            <a:r>
              <a:rPr lang="zh-CN" altLang="en-US" sz="2000" dirty="0" smtClean="0"/>
              <a:t>计算提出，这</a:t>
            </a:r>
            <a:r>
              <a:rPr lang="zh-CN" altLang="en-US" sz="2000" dirty="0"/>
              <a:t>两种物质中的每一种都可能对代谢物M3</a:t>
            </a:r>
            <a:r>
              <a:rPr lang="zh-CN" altLang="en-US" sz="2000" dirty="0" smtClean="0"/>
              <a:t>产生阳性分析结果，</a:t>
            </a:r>
            <a:r>
              <a:rPr lang="zh-CN" altLang="en-US" sz="2000" dirty="0"/>
              <a:t>导致在测试程序中被误认为是尿烷醇。他们没有提供任何证据证明他们</a:t>
            </a:r>
            <a:r>
              <a:rPr lang="zh-CN" altLang="en-US" sz="2000" dirty="0" smtClean="0"/>
              <a:t>确实对这两种物质进行过实验或测试。</a:t>
            </a:r>
            <a:endParaRPr lang="zh-CN" altLang="en-US" sz="2000" dirty="0"/>
          </a:p>
          <a:p>
            <a:r>
              <a:rPr lang="zh-CN" altLang="en-US" sz="2000" dirty="0"/>
              <a:t> </a:t>
            </a:r>
            <a:r>
              <a:rPr lang="zh-CN" altLang="en-US" sz="2000" dirty="0" smtClean="0"/>
              <a:t>关于氯</a:t>
            </a:r>
            <a:r>
              <a:rPr lang="zh-CN" altLang="en-US" sz="2000" dirty="0"/>
              <a:t>化胆固醇，上诉人的专家，特别是Kopylov博士最终同意其外源状态下不能与M3混淆</a:t>
            </a:r>
            <a:r>
              <a:rPr lang="zh-CN" altLang="en-US" sz="2000" dirty="0" smtClean="0"/>
              <a:t>。上诉人提出，这种</a:t>
            </a:r>
            <a:r>
              <a:rPr lang="zh-CN" altLang="en-US" sz="2000" dirty="0"/>
              <a:t>胆固醇可能会在人体内进一步代谢（即内源性</a:t>
            </a:r>
            <a:r>
              <a:rPr lang="zh-CN" altLang="en-US" sz="2000" dirty="0" smtClean="0"/>
              <a:t>），其进一步代谢物的结构与M3相似。但是，上诉人没有</a:t>
            </a:r>
            <a:r>
              <a:rPr lang="zh-CN" altLang="en-US" sz="2000" dirty="0"/>
              <a:t>证据</a:t>
            </a:r>
            <a:r>
              <a:rPr lang="zh-CN" altLang="en-US" sz="2000" dirty="0" smtClean="0"/>
              <a:t>证明其以上说法。</a:t>
            </a:r>
            <a:r>
              <a:rPr lang="en-US" altLang="zh-CN" sz="2000" dirty="0" smtClean="0"/>
              <a:t>CAS</a:t>
            </a:r>
            <a:r>
              <a:rPr lang="zh-CN" altLang="en-US" sz="2000" dirty="0"/>
              <a:t>仲裁</a:t>
            </a:r>
            <a:r>
              <a:rPr lang="zh-CN" altLang="en-US" sz="2000" dirty="0" smtClean="0"/>
              <a:t>小组</a:t>
            </a:r>
            <a:r>
              <a:rPr lang="zh-CN" altLang="en-US" sz="2000" dirty="0"/>
              <a:t>认为</a:t>
            </a:r>
            <a:r>
              <a:rPr lang="zh-CN" altLang="en-US" sz="2000" dirty="0" smtClean="0"/>
              <a:t>，上诉人的这一说法只是</a:t>
            </a:r>
            <a:r>
              <a:rPr lang="zh-CN" altLang="en-US" sz="2000" dirty="0"/>
              <a:t>在猜测。</a:t>
            </a:r>
          </a:p>
          <a:p>
            <a:r>
              <a:rPr lang="zh-CN" altLang="en-US" sz="2000" dirty="0"/>
              <a:t>上诉人没有试图证明这种内源性产生的氯化胆固醇如何能够满足世界反</a:t>
            </a:r>
            <a:r>
              <a:rPr lang="zh-CN" altLang="en-US" sz="2000" dirty="0" smtClean="0"/>
              <a:t>兴奋剂组织的检测</a:t>
            </a:r>
            <a:r>
              <a:rPr lang="zh-CN" altLang="en-US" sz="2000" dirty="0"/>
              <a:t>文件要求的所有鉴定</a:t>
            </a:r>
            <a:r>
              <a:rPr lang="zh-CN" altLang="en-US" sz="2000" dirty="0" smtClean="0"/>
              <a:t>标准（</a:t>
            </a:r>
            <a:r>
              <a:rPr lang="en-US" altLang="zh-CN" sz="2000" dirty="0" smtClean="0"/>
              <a:t>WADA Technical Document TD 2015 IDCR</a:t>
            </a:r>
            <a:r>
              <a:rPr lang="zh-CN" altLang="en-US" sz="2000" dirty="0" smtClean="0"/>
              <a:t>），</a:t>
            </a:r>
            <a:r>
              <a:rPr lang="zh-CN" altLang="en-US" sz="2000" dirty="0"/>
              <a:t>以得出氯化</a:t>
            </a:r>
            <a:r>
              <a:rPr lang="zh-CN" altLang="en-US" sz="2000" dirty="0" smtClean="0"/>
              <a:t>胆固醇与M</a:t>
            </a:r>
            <a:r>
              <a:rPr lang="zh-CN" altLang="en-US" sz="2000" dirty="0"/>
              <a:t>3</a:t>
            </a:r>
            <a:r>
              <a:rPr lang="zh-CN" altLang="en-US" sz="2000" dirty="0" smtClean="0"/>
              <a:t>相似的结论。</a:t>
            </a:r>
            <a:r>
              <a:rPr lang="zh-CN" altLang="en-US" sz="2000" dirty="0"/>
              <a:t>鉴别违禁物质的一个重要因素是其保留时间。如上所述，该标准要求参考</a:t>
            </a:r>
            <a:r>
              <a:rPr lang="zh-CN" altLang="en-US" sz="2000" dirty="0" smtClean="0"/>
              <a:t>标准物质和</a:t>
            </a:r>
            <a:r>
              <a:rPr lang="zh-CN" altLang="en-US" sz="2000" dirty="0"/>
              <a:t>代谢物的保留时间相差不超过0.1分钟。正如Ayotte教授在其2018年2月28日的报告中所指出</a:t>
            </a:r>
            <a:r>
              <a:rPr lang="zh-CN" altLang="en-US" sz="2000" dirty="0" smtClean="0"/>
              <a:t>的，</a:t>
            </a:r>
            <a:r>
              <a:rPr lang="zh-CN" altLang="en-US" sz="2000" dirty="0"/>
              <a:t>胆固醇存在于人体尿液</a:t>
            </a:r>
            <a:r>
              <a:rPr lang="zh-CN" altLang="en-US" sz="2000" dirty="0" smtClean="0"/>
              <a:t>中</a:t>
            </a:r>
            <a:r>
              <a:rPr lang="en-US" altLang="zh-CN" sz="2000" dirty="0" smtClean="0"/>
              <a:t>,</a:t>
            </a:r>
            <a:r>
              <a:rPr lang="zh-CN" altLang="en-US" sz="2000" dirty="0" smtClean="0"/>
              <a:t>通常</a:t>
            </a:r>
            <a:r>
              <a:rPr lang="zh-CN" altLang="en-US" sz="2000" dirty="0"/>
              <a:t>发现其保留时间为18.2分钟，而DHCMT的代谢物M3在15.2分钟洗脱（即保留时间）。正如Ayotte教授所说：“没有机会在DHCMT代谢物M3的保留时间内找到这个‘冒名顶替者’。</a:t>
            </a:r>
          </a:p>
        </p:txBody>
      </p:sp>
    </p:spTree>
    <p:extLst>
      <p:ext uri="{BB962C8B-B14F-4D97-AF65-F5344CB8AC3E}">
        <p14:creationId xmlns:p14="http://schemas.microsoft.com/office/powerpoint/2010/main" val="1861264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a:xfrm>
            <a:off x="609600" y="1307798"/>
            <a:ext cx="10972800" cy="5271678"/>
          </a:xfrm>
        </p:spPr>
        <p:txBody>
          <a:bodyPr/>
          <a:lstStyle/>
          <a:p>
            <a:r>
              <a:rPr lang="zh-CN" altLang="en-US" sz="2000" dirty="0"/>
              <a:t>在Ayotte</a:t>
            </a:r>
            <a:r>
              <a:rPr lang="zh-CN" altLang="en-US" sz="2000" dirty="0" smtClean="0"/>
              <a:t>教授出具的</a:t>
            </a:r>
            <a:r>
              <a:rPr lang="zh-CN" altLang="en-US" sz="2000" dirty="0"/>
              <a:t>报告中</a:t>
            </a:r>
            <a:r>
              <a:rPr lang="zh-CN" altLang="en-US" sz="2000" dirty="0" smtClean="0"/>
              <a:t>，</a:t>
            </a:r>
            <a:r>
              <a:rPr lang="zh-CN" altLang="en-US" sz="2000" dirty="0"/>
              <a:t>她</a:t>
            </a:r>
            <a:r>
              <a:rPr lang="zh-CN" altLang="en-US" sz="2000" dirty="0" smtClean="0"/>
              <a:t>进一步</a:t>
            </a:r>
            <a:r>
              <a:rPr lang="zh-CN" altLang="en-US" sz="2000" dirty="0"/>
              <a:t>给出</a:t>
            </a:r>
            <a:r>
              <a:rPr lang="zh-CN" altLang="en-US" sz="2000" dirty="0" smtClean="0"/>
              <a:t>了令人</a:t>
            </a:r>
            <a:r>
              <a:rPr lang="zh-CN" altLang="en-US" sz="2000" dirty="0"/>
              <a:t>信服的理由，解释了为什么如果按照世界反兴奋剂组织的检测标准进行检测，氯化胆固醇不会被误认为是代谢物M3，</a:t>
            </a:r>
            <a:r>
              <a:rPr lang="zh-CN" altLang="en-US" sz="2000" dirty="0" smtClean="0"/>
              <a:t>而</a:t>
            </a:r>
            <a:r>
              <a:rPr lang="en-US" altLang="zh-CN" sz="2000" dirty="0"/>
              <a:t>CAS</a:t>
            </a:r>
            <a:r>
              <a:rPr lang="zh-CN" altLang="en-US" sz="2000" dirty="0"/>
              <a:t>仲裁小组接受该标准，但认为没有</a:t>
            </a:r>
            <a:r>
              <a:rPr lang="zh-CN" altLang="en-US" sz="2000" dirty="0" smtClean="0"/>
              <a:t>必要在此进行阐述理由。因此，</a:t>
            </a:r>
            <a:r>
              <a:rPr lang="en-US" altLang="zh-CN" sz="2000" dirty="0"/>
              <a:t> CAS</a:t>
            </a:r>
            <a:r>
              <a:rPr lang="zh-CN" altLang="en-US" sz="2000" dirty="0"/>
              <a:t>仲裁</a:t>
            </a:r>
            <a:r>
              <a:rPr lang="zh-CN" altLang="en-US" sz="2000" dirty="0" smtClean="0"/>
              <a:t>小组认为没有</a:t>
            </a:r>
            <a:r>
              <a:rPr lang="zh-CN" altLang="en-US" sz="2000" dirty="0"/>
              <a:t>证据</a:t>
            </a:r>
            <a:r>
              <a:rPr lang="zh-CN" altLang="en-US" sz="2000" dirty="0" smtClean="0"/>
              <a:t>支持氯</a:t>
            </a:r>
            <a:r>
              <a:rPr lang="zh-CN" altLang="en-US" sz="2000" dirty="0"/>
              <a:t>化胆固醇可能被误认为是代谢物M</a:t>
            </a:r>
            <a:r>
              <a:rPr lang="zh-CN" altLang="en-US" sz="2000" dirty="0" smtClean="0"/>
              <a:t>3。</a:t>
            </a:r>
            <a:endParaRPr lang="zh-CN" altLang="en-US" sz="2000" dirty="0"/>
          </a:p>
          <a:p>
            <a:r>
              <a:rPr lang="zh-CN" altLang="en-US" sz="2000" dirty="0"/>
              <a:t>上诉</a:t>
            </a:r>
            <a:r>
              <a:rPr lang="zh-CN" altLang="en-US" sz="2000" dirty="0" smtClean="0"/>
              <a:t>人</a:t>
            </a:r>
            <a:r>
              <a:rPr lang="zh-CN" altLang="en-US" sz="2000" dirty="0"/>
              <a:t>认为</a:t>
            </a:r>
            <a:r>
              <a:rPr lang="zh-CN" altLang="en-US" sz="2000" dirty="0" smtClean="0"/>
              <a:t>的</a:t>
            </a:r>
            <a:r>
              <a:rPr lang="zh-CN" altLang="en-US" sz="2000" dirty="0"/>
              <a:t>M3代谢物的另一</a:t>
            </a:r>
            <a:r>
              <a:rPr lang="zh-CN" altLang="en-US" sz="2000" dirty="0" smtClean="0"/>
              <a:t>个替代物质是MCDHAA。</a:t>
            </a:r>
            <a:r>
              <a:rPr lang="zh-CN" altLang="en-US" sz="2000" dirty="0"/>
              <a:t>该物质用于制浆造纸工业中，可在工厂排出的废水中以其相应的形式进行检测。上诉人的专家们，在</a:t>
            </a:r>
            <a:r>
              <a:rPr lang="zh-CN" altLang="en-US" sz="2000" dirty="0" smtClean="0"/>
              <a:t>没有做任何具体的实验、测试的</a:t>
            </a:r>
            <a:r>
              <a:rPr lang="zh-CN" altLang="en-US" sz="2000" dirty="0"/>
              <a:t>情况下</a:t>
            </a:r>
            <a:r>
              <a:rPr lang="zh-CN" altLang="en-US" sz="2000" dirty="0" smtClean="0"/>
              <a:t>，通过纯理论假设</a:t>
            </a:r>
            <a:r>
              <a:rPr lang="zh-CN" altLang="en-US" sz="2000" dirty="0"/>
              <a:t>，得出MCDHAA </a:t>
            </a:r>
            <a:r>
              <a:rPr lang="zh-CN" altLang="en-US" sz="2000" dirty="0" smtClean="0"/>
              <a:t>会在</a:t>
            </a:r>
            <a:r>
              <a:rPr lang="zh-CN" altLang="en-US" sz="2000" dirty="0"/>
              <a:t>对M3代谢物进行兴奋剂检测</a:t>
            </a:r>
            <a:r>
              <a:rPr lang="zh-CN" altLang="en-US" sz="2000" dirty="0" smtClean="0"/>
              <a:t>时被混淆。对于此说法，Ayotte</a:t>
            </a:r>
            <a:r>
              <a:rPr lang="zh-CN" altLang="en-US" sz="2000" dirty="0"/>
              <a:t>教授给出了明确的书面和口头证据，说这是“不可能的”。</a:t>
            </a:r>
          </a:p>
          <a:p>
            <a:r>
              <a:rPr lang="zh-CN" altLang="en-US" sz="2000" dirty="0"/>
              <a:t>在这方面，Ayotte教授</a:t>
            </a:r>
            <a:r>
              <a:rPr lang="zh-CN" altLang="en-US" sz="2000" dirty="0" smtClean="0"/>
              <a:t>比上诉</a:t>
            </a:r>
            <a:r>
              <a:rPr lang="zh-CN" altLang="en-US" sz="2000" dirty="0"/>
              <a:t>人的专家有明显的优势。她已经获得并测试</a:t>
            </a:r>
            <a:r>
              <a:rPr lang="zh-CN" altLang="en-US" sz="2000" dirty="0" smtClean="0"/>
              <a:t>了</a:t>
            </a:r>
            <a:r>
              <a:rPr lang="zh-CN" altLang="en-US" sz="2000" dirty="0"/>
              <a:t>MCDHAA </a:t>
            </a:r>
            <a:r>
              <a:rPr lang="zh-CN" altLang="en-US" sz="2000" dirty="0" smtClean="0"/>
              <a:t>。</a:t>
            </a:r>
            <a:r>
              <a:rPr lang="zh-CN" altLang="en-US" sz="2000" dirty="0"/>
              <a:t>无论如何</a:t>
            </a:r>
            <a:r>
              <a:rPr lang="zh-CN" altLang="en-US" sz="2000" dirty="0" smtClean="0"/>
              <a:t>，</a:t>
            </a:r>
            <a:r>
              <a:rPr lang="en-US" altLang="zh-CN" sz="2000" dirty="0"/>
              <a:t> CAS</a:t>
            </a:r>
            <a:r>
              <a:rPr lang="zh-CN" altLang="en-US" sz="2000" dirty="0"/>
              <a:t>仲裁</a:t>
            </a:r>
            <a:r>
              <a:rPr lang="zh-CN" altLang="en-US" sz="2000" dirty="0" smtClean="0"/>
              <a:t>小组接受了Ayotte</a:t>
            </a:r>
            <a:r>
              <a:rPr lang="zh-CN" altLang="en-US" sz="2000" dirty="0"/>
              <a:t>教授根据</a:t>
            </a:r>
            <a:r>
              <a:rPr lang="zh-CN" altLang="en-US" sz="2000" dirty="0" smtClean="0"/>
              <a:t>对</a:t>
            </a:r>
            <a:r>
              <a:rPr lang="zh-CN" altLang="en-US" sz="2000" dirty="0"/>
              <a:t>MCDHAA</a:t>
            </a:r>
            <a:r>
              <a:rPr lang="zh-CN" altLang="en-US" sz="2000" dirty="0" smtClean="0"/>
              <a:t>的</a:t>
            </a:r>
            <a:r>
              <a:rPr lang="zh-CN" altLang="en-US" sz="2000" dirty="0"/>
              <a:t>测试得出的结论</a:t>
            </a:r>
            <a:r>
              <a:rPr lang="zh-CN" altLang="en-US" sz="2000" dirty="0" smtClean="0"/>
              <a:t>，在检测中不可能</a:t>
            </a:r>
            <a:r>
              <a:rPr lang="zh-CN" altLang="en-US" sz="2000" dirty="0"/>
              <a:t>将氯化胆固醇误认为是代谢物M3。</a:t>
            </a:r>
          </a:p>
          <a:p>
            <a:r>
              <a:rPr lang="zh-CN" altLang="en-US" sz="2000" dirty="0"/>
              <a:t>Ayotte教授在其2018年2月28日的报告中总结了以下立场：“为了证明在MCDHAA存在下，DHCMT代谢物M3不会出现假阳性，我们分析了我们在蒙特利尔实验室常规使用的GC-MS/MS确认方法中，浓度为15毫克/毫升的12氯代和14氯代氢枞酸（TMS）的市售混合物。实验结果明显是阴性的：这些化合物完全不会干扰代谢物M3、DHCMT或其他</a:t>
            </a:r>
            <a:r>
              <a:rPr lang="zh-CN" altLang="en-US" sz="2000" dirty="0" smtClean="0"/>
              <a:t>长效代谢物</a:t>
            </a:r>
            <a:r>
              <a:rPr lang="zh-CN" altLang="en-US" sz="2000" dirty="0"/>
              <a:t>的检测……”</a:t>
            </a:r>
          </a:p>
        </p:txBody>
      </p:sp>
    </p:spTree>
    <p:extLst>
      <p:ext uri="{BB962C8B-B14F-4D97-AF65-F5344CB8AC3E}">
        <p14:creationId xmlns:p14="http://schemas.microsoft.com/office/powerpoint/2010/main" val="3586134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dirty="0"/>
              <a:t>经典案例分析</a:t>
            </a:r>
            <a:r>
              <a:rPr lang="zh-CN" altLang="en-US" sz="3600" dirty="0" smtClean="0"/>
              <a:t>——</a:t>
            </a:r>
            <a:r>
              <a:rPr lang="en-US" altLang="zh-CN" sz="3600" dirty="0"/>
              <a:t>CAS</a:t>
            </a:r>
            <a:r>
              <a:rPr lang="zh-CN" altLang="en-US" sz="3600" dirty="0"/>
              <a:t>仲裁小组意见</a:t>
            </a:r>
          </a:p>
        </p:txBody>
      </p:sp>
      <p:sp>
        <p:nvSpPr>
          <p:cNvPr id="3" name="内容占位符 2"/>
          <p:cNvSpPr>
            <a:spLocks noGrp="1"/>
          </p:cNvSpPr>
          <p:nvPr>
            <p:ph idx="1"/>
          </p:nvPr>
        </p:nvSpPr>
        <p:spPr>
          <a:xfrm>
            <a:off x="609600" y="1283033"/>
            <a:ext cx="10972800" cy="5391036"/>
          </a:xfrm>
        </p:spPr>
        <p:txBody>
          <a:bodyPr/>
          <a:lstStyle/>
          <a:p>
            <a:pPr>
              <a:lnSpc>
                <a:spcPct val="100000"/>
              </a:lnSpc>
            </a:pPr>
            <a:r>
              <a:rPr lang="zh-CN" altLang="en-US" sz="2000" dirty="0"/>
              <a:t>最后，</a:t>
            </a:r>
            <a:r>
              <a:rPr lang="zh-CN" altLang="en-US" sz="2000" dirty="0" smtClean="0"/>
              <a:t>在</a:t>
            </a:r>
            <a:r>
              <a:rPr lang="en-US" altLang="zh-CN" sz="2000" dirty="0"/>
              <a:t>CAS</a:t>
            </a:r>
            <a:r>
              <a:rPr lang="zh-CN" altLang="en-US" sz="2000" dirty="0"/>
              <a:t>仲裁小组看来，上诉</a:t>
            </a:r>
            <a:r>
              <a:rPr lang="zh-CN" altLang="en-US" sz="2000" dirty="0" smtClean="0"/>
              <a:t>人所提出的质疑都是基于纯理论</a:t>
            </a:r>
            <a:r>
              <a:rPr lang="zh-CN" altLang="en-US" sz="2000" dirty="0"/>
              <a:t>假想</a:t>
            </a:r>
            <a:r>
              <a:rPr lang="zh-CN" altLang="en-US" sz="2000" dirty="0" smtClean="0"/>
              <a:t>，上诉人提出的这</a:t>
            </a:r>
            <a:r>
              <a:rPr lang="zh-CN" altLang="en-US" sz="2000" dirty="0"/>
              <a:t>两种物质可能与代谢物M3</a:t>
            </a:r>
            <a:r>
              <a:rPr lang="zh-CN" altLang="en-US" sz="2000" dirty="0" smtClean="0"/>
              <a:t>混淆的说法没有得到任何</a:t>
            </a:r>
            <a:r>
              <a:rPr lang="zh-CN" altLang="en-US" sz="2000" dirty="0"/>
              <a:t>实际</a:t>
            </a:r>
            <a:r>
              <a:rPr lang="zh-CN" altLang="en-US" sz="2000" dirty="0" smtClean="0"/>
              <a:t>证据支持。</a:t>
            </a:r>
            <a:endParaRPr lang="zh-CN" altLang="en-US" sz="2000" dirty="0"/>
          </a:p>
          <a:p>
            <a:pPr>
              <a:lnSpc>
                <a:spcPct val="100000"/>
              </a:lnSpc>
            </a:pPr>
            <a:r>
              <a:rPr lang="zh-CN" altLang="en-US" sz="2000" dirty="0"/>
              <a:t>虽然， </a:t>
            </a:r>
            <a:r>
              <a:rPr lang="zh-CN" altLang="en-US" sz="2000" dirty="0" smtClean="0"/>
              <a:t>经过Ayotte</a:t>
            </a:r>
            <a:r>
              <a:rPr lang="zh-CN" altLang="en-US" sz="2000" dirty="0"/>
              <a:t>教授</a:t>
            </a:r>
            <a:r>
              <a:rPr lang="zh-CN" altLang="en-US" sz="2000" dirty="0" smtClean="0"/>
              <a:t>鉴定，仍然</a:t>
            </a:r>
            <a:r>
              <a:rPr lang="zh-CN" altLang="en-US" sz="2000" dirty="0"/>
              <a:t>存在其他</a:t>
            </a:r>
            <a:r>
              <a:rPr lang="zh-CN" altLang="en-US" sz="2000" dirty="0" smtClean="0"/>
              <a:t>的禁用物质可能被</a:t>
            </a:r>
            <a:r>
              <a:rPr lang="zh-CN" altLang="en-US" sz="2000" dirty="0"/>
              <a:t>混淆为尿烷</a:t>
            </a:r>
            <a:r>
              <a:rPr lang="zh-CN" altLang="en-US" sz="2000" dirty="0" smtClean="0"/>
              <a:t>醇，因为这些禁用</a:t>
            </a:r>
            <a:r>
              <a:rPr lang="zh-CN" altLang="en-US" sz="2000" dirty="0"/>
              <a:t>物质和尿烷</a:t>
            </a:r>
            <a:r>
              <a:rPr lang="zh-CN" altLang="en-US" sz="2000" dirty="0" smtClean="0"/>
              <a:t>醇</a:t>
            </a:r>
            <a:r>
              <a:rPr lang="zh-CN" altLang="en-US" sz="2000" dirty="0"/>
              <a:t>有</a:t>
            </a:r>
            <a:r>
              <a:rPr lang="zh-CN" altLang="en-US" sz="2000" dirty="0" smtClean="0"/>
              <a:t>相同</a:t>
            </a:r>
            <a:r>
              <a:rPr lang="zh-CN" altLang="en-US" sz="2000" dirty="0"/>
              <a:t>的</a:t>
            </a:r>
            <a:r>
              <a:rPr lang="zh-CN" altLang="en-US" sz="2000" dirty="0" smtClean="0"/>
              <a:t>长效代谢物。但是他们具有一个共同点：这些物质中的每</a:t>
            </a:r>
            <a:r>
              <a:rPr lang="zh-CN" altLang="en-US" sz="2000" dirty="0"/>
              <a:t>一种物质</a:t>
            </a:r>
            <a:r>
              <a:rPr lang="zh-CN" altLang="en-US" sz="2000" dirty="0" smtClean="0"/>
              <a:t>都是</a:t>
            </a:r>
            <a:r>
              <a:rPr lang="en-US" altLang="zh-CN" sz="2000" dirty="0" smtClean="0"/>
              <a:t>《</a:t>
            </a:r>
            <a:r>
              <a:rPr lang="zh-CN" altLang="en-US" sz="2000" dirty="0" smtClean="0"/>
              <a:t>世界反兴奋剂条例 </a:t>
            </a:r>
            <a:r>
              <a:rPr lang="en-US" altLang="zh-CN" sz="2000" dirty="0" smtClean="0"/>
              <a:t>2015》</a:t>
            </a:r>
            <a:r>
              <a:rPr lang="zh-CN" altLang="en-US" sz="2000" dirty="0" smtClean="0"/>
              <a:t>中规定的</a:t>
            </a:r>
            <a:r>
              <a:rPr lang="zh-CN" altLang="en-US" sz="2000" dirty="0"/>
              <a:t>违禁物质。</a:t>
            </a:r>
          </a:p>
          <a:p>
            <a:pPr>
              <a:lnSpc>
                <a:spcPct val="100000"/>
              </a:lnSpc>
            </a:pPr>
            <a:r>
              <a:rPr lang="zh-CN" altLang="en-US" sz="2000" dirty="0"/>
              <a:t>上诉人认为尿烷醇可能被混淆为另</a:t>
            </a:r>
            <a:r>
              <a:rPr lang="zh-CN" altLang="en-US" sz="2000" dirty="0" smtClean="0"/>
              <a:t>一种禁用物质</a:t>
            </a:r>
            <a:r>
              <a:rPr lang="zh-CN" altLang="en-US" sz="2000" dirty="0"/>
              <a:t>，这意味着</a:t>
            </a:r>
            <a:r>
              <a:rPr lang="zh-CN" altLang="en-US" sz="2000" dirty="0" smtClean="0"/>
              <a:t>对于</a:t>
            </a:r>
            <a:r>
              <a:rPr lang="en-US" altLang="zh-CN" sz="2000" dirty="0" smtClean="0"/>
              <a:t>《</a:t>
            </a:r>
            <a:r>
              <a:rPr lang="zh-CN" altLang="en-US" sz="2000" dirty="0" smtClean="0"/>
              <a:t>世界</a:t>
            </a:r>
            <a:r>
              <a:rPr lang="zh-CN" altLang="en-US" sz="2000" dirty="0"/>
              <a:t>反兴奋剂</a:t>
            </a:r>
            <a:r>
              <a:rPr lang="zh-CN" altLang="en-US" sz="2000" dirty="0" smtClean="0"/>
              <a:t>条例 </a:t>
            </a:r>
            <a:r>
              <a:rPr lang="en-US" altLang="zh-CN" sz="2000" dirty="0" smtClean="0"/>
              <a:t>2015》</a:t>
            </a:r>
            <a:r>
              <a:rPr lang="zh-CN" altLang="en-US" sz="2000" dirty="0" smtClean="0"/>
              <a:t>第3</a:t>
            </a:r>
            <a:r>
              <a:rPr lang="zh-CN" altLang="en-US" sz="2000" dirty="0"/>
              <a:t>.2.1条而言，该测试程序不是科学有效的。正如Ayotte教授的证据所表明的，所有可能含有代谢物M3</a:t>
            </a:r>
            <a:r>
              <a:rPr lang="zh-CN" altLang="en-US" sz="2000" dirty="0" smtClean="0"/>
              <a:t>的</a:t>
            </a:r>
            <a:r>
              <a:rPr lang="zh-CN" altLang="en-US" sz="2000" dirty="0"/>
              <a:t>禁用</a:t>
            </a:r>
            <a:r>
              <a:rPr lang="zh-CN" altLang="en-US" sz="2000" dirty="0" smtClean="0"/>
              <a:t>物质都具有类似的结构，而且根据</a:t>
            </a:r>
            <a:r>
              <a:rPr lang="zh-CN" altLang="en-US" sz="2000" dirty="0"/>
              <a:t>鉴别标准进行的一项试验将鉴别并仅鉴别出与一种非常密切相关的性质的违禁</a:t>
            </a:r>
            <a:r>
              <a:rPr lang="zh-CN" altLang="en-US" sz="2000" dirty="0" smtClean="0"/>
              <a:t>物质，这是没有错误的。</a:t>
            </a:r>
            <a:r>
              <a:rPr lang="zh-CN" altLang="en-US" sz="2000" dirty="0"/>
              <a:t>在这些情况下</a:t>
            </a:r>
            <a:r>
              <a:rPr lang="zh-CN" altLang="en-US" sz="2000" dirty="0" smtClean="0"/>
              <a:t>，</a:t>
            </a:r>
            <a:r>
              <a:rPr lang="en-US" altLang="zh-CN" sz="2000" dirty="0"/>
              <a:t> CAS</a:t>
            </a:r>
            <a:r>
              <a:rPr lang="zh-CN" altLang="en-US" sz="2000" dirty="0"/>
              <a:t>仲裁小组</a:t>
            </a:r>
            <a:r>
              <a:rPr lang="zh-CN" altLang="en-US" sz="2000" dirty="0" smtClean="0"/>
              <a:t>认为，事实上，本案中的测试</a:t>
            </a:r>
            <a:r>
              <a:rPr lang="zh-CN" altLang="en-US" sz="2000" dirty="0"/>
              <a:t>程序是一种科学有效的，它的目的是</a:t>
            </a:r>
            <a:r>
              <a:rPr lang="zh-CN" altLang="en-US" sz="2000" dirty="0" smtClean="0"/>
              <a:t>检测禁用物质</a:t>
            </a:r>
            <a:r>
              <a:rPr lang="zh-CN" altLang="en-US" sz="2000" dirty="0"/>
              <a:t>且仅</a:t>
            </a:r>
            <a:r>
              <a:rPr lang="zh-CN" altLang="en-US" sz="2000" dirty="0" smtClean="0"/>
              <a:t>检测禁用物质</a:t>
            </a:r>
            <a:r>
              <a:rPr lang="zh-CN" altLang="en-US" sz="2000" dirty="0" smtClean="0"/>
              <a:t>，它实现了这一目的。</a:t>
            </a:r>
            <a:endParaRPr lang="zh-CN" altLang="en-US" sz="2000" dirty="0"/>
          </a:p>
          <a:p>
            <a:pPr>
              <a:lnSpc>
                <a:spcPct val="100000"/>
              </a:lnSpc>
            </a:pPr>
            <a:r>
              <a:rPr lang="zh-CN" altLang="en-US" sz="2000" dirty="0"/>
              <a:t>无论如何，当在运动员的身体标本中</a:t>
            </a:r>
            <a:r>
              <a:rPr lang="zh-CN" altLang="en-US" sz="2000" dirty="0" smtClean="0"/>
              <a:t>发现禁用物质</a:t>
            </a:r>
            <a:r>
              <a:rPr lang="zh-CN" altLang="en-US" sz="2000" dirty="0"/>
              <a:t>或其代谢物时，即</a:t>
            </a:r>
            <a:r>
              <a:rPr lang="zh-CN" altLang="en-US" sz="2000" dirty="0" smtClean="0"/>
              <a:t>属于反兴奋剂违规（参见</a:t>
            </a:r>
            <a:r>
              <a:rPr lang="en-US" altLang="zh-CN" sz="2000" dirty="0" smtClean="0"/>
              <a:t>《</a:t>
            </a:r>
            <a:r>
              <a:rPr lang="zh-CN" altLang="en-US" sz="2000" dirty="0" smtClean="0"/>
              <a:t>北京奥运会反兴奋剂规则</a:t>
            </a:r>
            <a:r>
              <a:rPr lang="en-US" altLang="zh-CN" sz="2000" dirty="0" smtClean="0"/>
              <a:t>》</a:t>
            </a:r>
            <a:r>
              <a:rPr lang="zh-CN" altLang="en-US" sz="2000" dirty="0" smtClean="0"/>
              <a:t>第2.1条）。根据</a:t>
            </a:r>
            <a:r>
              <a:rPr lang="en-US" altLang="zh-CN" sz="2000" dirty="0"/>
              <a:t>《</a:t>
            </a:r>
            <a:r>
              <a:rPr lang="zh-CN" altLang="en-US" sz="2000" dirty="0"/>
              <a:t>北京奥运会反兴奋剂规则</a:t>
            </a:r>
            <a:r>
              <a:rPr lang="en-US" altLang="zh-CN" sz="2000" dirty="0"/>
              <a:t>》 </a:t>
            </a:r>
            <a:r>
              <a:rPr lang="zh-CN" altLang="en-US" sz="2000" dirty="0" smtClean="0"/>
              <a:t>，违反该规则第9</a:t>
            </a:r>
            <a:r>
              <a:rPr lang="zh-CN" altLang="en-US" sz="2000" dirty="0"/>
              <a:t>.1条规定的后果</a:t>
            </a:r>
            <a:r>
              <a:rPr lang="zh-CN" altLang="en-US" sz="2000" dirty="0" smtClean="0"/>
              <a:t>是可能导致运动员在比赛</a:t>
            </a:r>
            <a:r>
              <a:rPr lang="zh-CN" altLang="en-US" sz="2000" dirty="0"/>
              <a:t>中的参赛资格被取消，包括所有奖牌、</a:t>
            </a:r>
            <a:r>
              <a:rPr lang="zh-CN" altLang="en-US" sz="2000" dirty="0" smtClean="0"/>
              <a:t>奖品被</a:t>
            </a:r>
            <a:r>
              <a:rPr lang="zh-CN" altLang="en-US" sz="2000" dirty="0"/>
              <a:t>收回</a:t>
            </a:r>
            <a:r>
              <a:rPr lang="zh-CN" altLang="en-US" sz="2000" dirty="0" smtClean="0"/>
              <a:t>，</a:t>
            </a:r>
            <a:r>
              <a:rPr lang="zh-CN" altLang="en-US" sz="2000" dirty="0"/>
              <a:t>除非运动员确定他或她属于无过错或过失。值得注意的是，在本上诉中，上诉人没有一人以“无过失或疏忽”由推翻上诉所反对的决定。</a:t>
            </a:r>
          </a:p>
        </p:txBody>
      </p:sp>
    </p:spTree>
    <p:extLst>
      <p:ext uri="{BB962C8B-B14F-4D97-AF65-F5344CB8AC3E}">
        <p14:creationId xmlns:p14="http://schemas.microsoft.com/office/powerpoint/2010/main" val="3978360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经典案例分析——裁决结果</a:t>
            </a:r>
          </a:p>
        </p:txBody>
      </p:sp>
      <p:sp>
        <p:nvSpPr>
          <p:cNvPr id="3" name="内容占位符 2"/>
          <p:cNvSpPr>
            <a:spLocks noGrp="1"/>
          </p:cNvSpPr>
          <p:nvPr>
            <p:ph idx="1"/>
          </p:nvPr>
        </p:nvSpPr>
        <p:spPr/>
        <p:txBody>
          <a:bodyPr/>
          <a:lstStyle/>
          <a:p>
            <a:r>
              <a:rPr lang="zh-CN" altLang="en-US" sz="2800" dirty="0" smtClean="0"/>
              <a:t>基于</a:t>
            </a:r>
            <a:r>
              <a:rPr lang="zh-CN" altLang="en-US" sz="2800" dirty="0"/>
              <a:t>这些理由</a:t>
            </a:r>
            <a:r>
              <a:rPr lang="zh-CN" altLang="en-US" sz="2800" dirty="0" smtClean="0"/>
              <a:t>，国际体育仲裁法庭决定</a:t>
            </a:r>
            <a:r>
              <a:rPr lang="zh-CN" altLang="en-US" sz="2800" dirty="0"/>
              <a:t>：</a:t>
            </a:r>
          </a:p>
          <a:p>
            <a:r>
              <a:rPr lang="en-US" altLang="zh-CN" sz="2800" dirty="0"/>
              <a:t>1</a:t>
            </a:r>
            <a:r>
              <a:rPr lang="zh-CN" altLang="en-US" sz="2800" dirty="0"/>
              <a:t>） 驳回三位上诉人的上诉；</a:t>
            </a:r>
          </a:p>
          <a:p>
            <a:r>
              <a:rPr lang="en-US" altLang="zh-CN" sz="2800" dirty="0"/>
              <a:t>2</a:t>
            </a:r>
            <a:r>
              <a:rPr lang="zh-CN" altLang="en-US" sz="2800" dirty="0"/>
              <a:t>）国际奥委会纪律委员会对三位上诉人作出的决定得到确认；</a:t>
            </a:r>
          </a:p>
          <a:p>
            <a:r>
              <a:rPr lang="en-US" altLang="zh-CN" sz="2800" dirty="0"/>
              <a:t>3</a:t>
            </a:r>
            <a:r>
              <a:rPr lang="zh-CN" altLang="en-US" sz="2800" dirty="0"/>
              <a:t>）本诉讼程序免费，但上诉人</a:t>
            </a:r>
            <a:r>
              <a:rPr lang="en-US" altLang="zh-CN" sz="2800" dirty="0"/>
              <a:t>G</a:t>
            </a:r>
            <a:r>
              <a:rPr lang="zh-CN" altLang="en-US" sz="2800" dirty="0" smtClean="0"/>
              <a:t>nidenko、Abakumova</a:t>
            </a:r>
            <a:r>
              <a:rPr lang="zh-CN" altLang="en-US" sz="2800" dirty="0"/>
              <a:t>、</a:t>
            </a:r>
            <a:r>
              <a:rPr lang="zh-CN" altLang="en-US" sz="2800" dirty="0" smtClean="0"/>
              <a:t> </a:t>
            </a:r>
            <a:r>
              <a:rPr lang="zh-CN" altLang="en-US" sz="2800" dirty="0"/>
              <a:t>Lebedeva</a:t>
            </a:r>
            <a:r>
              <a:rPr lang="zh-CN" altLang="en-US" sz="2800" dirty="0" smtClean="0"/>
              <a:t>分别向国际</a:t>
            </a:r>
            <a:r>
              <a:rPr lang="zh-CN" altLang="en-US" sz="2800" dirty="0"/>
              <a:t>体育仲裁</a:t>
            </a:r>
            <a:r>
              <a:rPr lang="zh-CN" altLang="en-US" sz="2800" dirty="0" smtClean="0"/>
              <a:t>法庭支付办公费</a:t>
            </a:r>
            <a:r>
              <a:rPr lang="zh-CN" altLang="en-US" sz="2800" dirty="0"/>
              <a:t>1000瑞士法郎；</a:t>
            </a:r>
          </a:p>
          <a:p>
            <a:r>
              <a:rPr lang="zh-CN" altLang="en-US" sz="2800" dirty="0"/>
              <a:t>4）所有进一步的救济请求都被驳回；</a:t>
            </a:r>
          </a:p>
        </p:txBody>
      </p:sp>
    </p:spTree>
    <p:extLst>
      <p:ext uri="{BB962C8B-B14F-4D97-AF65-F5344CB8AC3E}">
        <p14:creationId xmlns:p14="http://schemas.microsoft.com/office/powerpoint/2010/main" val="362025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282390"/>
            <a:ext cx="10972800" cy="4810539"/>
          </a:xfrm>
        </p:spPr>
        <p:txBody>
          <a:bodyPr/>
          <a:lstStyle/>
          <a:p>
            <a:pPr>
              <a:spcBef>
                <a:spcPts val="1200"/>
              </a:spcBef>
            </a:pPr>
            <a:r>
              <a:rPr lang="zh-CN" altLang="en-US" sz="2400" dirty="0"/>
              <a:t>四名自行车选手因</a:t>
            </a:r>
            <a:r>
              <a:rPr lang="zh-CN" altLang="en-US" sz="2400" dirty="0" smtClean="0"/>
              <a:t>奥地利兴奋剂检测行动而被临时</a:t>
            </a:r>
            <a:r>
              <a:rPr lang="zh-CN" altLang="en-US" sz="2400" dirty="0"/>
              <a:t>停赛</a:t>
            </a:r>
          </a:p>
          <a:p>
            <a:pPr>
              <a:spcBef>
                <a:spcPts val="1200"/>
              </a:spcBef>
            </a:pPr>
            <a:r>
              <a:rPr lang="zh-CN" altLang="en-US" sz="2000" dirty="0">
                <a:solidFill>
                  <a:schemeClr val="accent1">
                    <a:lumMod val="75000"/>
                  </a:schemeClr>
                </a:solidFill>
                <a:hlinkClick r:id="rId2"/>
              </a:rPr>
              <a:t>https://www.insidethegames.biz/articles/1079238/four-cyclists-provisionally-suspended-as-austrian-doping-probe-</a:t>
            </a:r>
            <a:r>
              <a:rPr lang="zh-CN" altLang="en-US" sz="2000" dirty="0" smtClean="0">
                <a:solidFill>
                  <a:schemeClr val="accent1">
                    <a:lumMod val="75000"/>
                  </a:schemeClr>
                </a:solidFill>
                <a:hlinkClick r:id="rId2"/>
              </a:rPr>
              <a:t>widens</a:t>
            </a:r>
            <a:r>
              <a:rPr lang="zh-CN" altLang="en-US" sz="2000" dirty="0" smtClean="0">
                <a:solidFill>
                  <a:schemeClr val="accent1">
                    <a:lumMod val="75000"/>
                  </a:schemeClr>
                </a:solidFill>
              </a:rPr>
              <a:t> </a:t>
            </a:r>
            <a:endParaRPr lang="zh-CN" altLang="en-US" sz="2000" dirty="0">
              <a:solidFill>
                <a:schemeClr val="accent1">
                  <a:lumMod val="75000"/>
                </a:schemeClr>
              </a:solidFill>
            </a:endParaRPr>
          </a:p>
          <a:p>
            <a:pPr>
              <a:lnSpc>
                <a:spcPts val="3200"/>
              </a:lnSpc>
              <a:spcBef>
                <a:spcPts val="1200"/>
              </a:spcBef>
            </a:pPr>
            <a:r>
              <a:rPr lang="zh-CN" altLang="en-US" sz="2000" dirty="0">
                <a:latin typeface="+mn-ea"/>
              </a:rPr>
              <a:t>奥地利警方调查发现了一个血液兴奋剂团伙，其中有四名自行车选手被指认参与</a:t>
            </a:r>
            <a:r>
              <a:rPr lang="zh-CN" altLang="en-US" sz="2000" dirty="0" smtClean="0">
                <a:latin typeface="+mn-ea"/>
              </a:rPr>
              <a:t>了该“大放血“行动</a:t>
            </a:r>
            <a:r>
              <a:rPr lang="zh-CN" altLang="en-US" sz="2000" dirty="0">
                <a:latin typeface="+mn-ea"/>
              </a:rPr>
              <a:t>。分别是意大利的Alessandro Petacchi、克罗地亚的kristijan Đurasek、斯洛文尼亚的Kristijan Korn和</a:t>
            </a:r>
            <a:r>
              <a:rPr lang="en-US" altLang="zh-CN" sz="2000" dirty="0">
                <a:latin typeface="+mn-ea"/>
              </a:rPr>
              <a:t>B</a:t>
            </a:r>
            <a:r>
              <a:rPr lang="zh-CN" altLang="en-US" sz="2000" dirty="0">
                <a:latin typeface="+mn-ea"/>
              </a:rPr>
              <a:t>orut </a:t>
            </a:r>
            <a:r>
              <a:rPr lang="en-US" altLang="zh-CN" sz="2000" dirty="0">
                <a:latin typeface="+mn-ea"/>
              </a:rPr>
              <a:t>B</a:t>
            </a:r>
            <a:r>
              <a:rPr lang="zh-CN" altLang="en-US" sz="2000" dirty="0">
                <a:latin typeface="+mn-ea"/>
              </a:rPr>
              <a:t>oižič。他们都收到了国际自行车联盟(UCI</a:t>
            </a:r>
            <a:r>
              <a:rPr lang="zh-CN" altLang="en-US" sz="2000" dirty="0" smtClean="0">
                <a:latin typeface="+mn-ea"/>
              </a:rPr>
              <a:t>)的通知，该通知称他们可能实施了违反反兴奋剂规则的行为，并且他们都被临时停赛。</a:t>
            </a:r>
          </a:p>
          <a:p>
            <a:pPr>
              <a:lnSpc>
                <a:spcPts val="3200"/>
              </a:lnSpc>
              <a:spcBef>
                <a:spcPts val="1200"/>
              </a:spcBef>
            </a:pPr>
            <a:r>
              <a:rPr lang="zh-CN" altLang="en-US" sz="2000" dirty="0" smtClean="0">
                <a:latin typeface="+mn-ea"/>
              </a:rPr>
              <a:t>Petacchi于</a:t>
            </a:r>
            <a:r>
              <a:rPr lang="en-US" altLang="zh-CN" sz="2000" dirty="0" smtClean="0">
                <a:latin typeface="+mn-ea"/>
              </a:rPr>
              <a:t>2015</a:t>
            </a:r>
            <a:r>
              <a:rPr lang="zh-CN" altLang="en-US" sz="2000" dirty="0" smtClean="0">
                <a:latin typeface="+mn-ea"/>
              </a:rPr>
              <a:t>年退役，不再参加职业自行车比赛，但是他也被临时停赛，原因是</a:t>
            </a:r>
            <a:r>
              <a:rPr lang="en-US" altLang="zh-CN" sz="2000" dirty="0" smtClean="0">
                <a:latin typeface="+mn-ea"/>
              </a:rPr>
              <a:t>UCI</a:t>
            </a:r>
            <a:r>
              <a:rPr lang="zh-CN" altLang="en-US" sz="2000" dirty="0" smtClean="0">
                <a:latin typeface="+mn-ea"/>
              </a:rPr>
              <a:t>正在调查其在2012年至2013年期间涉嫌“使用</a:t>
            </a:r>
            <a:r>
              <a:rPr lang="zh-CN" altLang="en-US" sz="2000" dirty="0">
                <a:latin typeface="+mn-ea"/>
              </a:rPr>
              <a:t>禁用</a:t>
            </a:r>
            <a:r>
              <a:rPr lang="zh-CN" altLang="en-US" sz="2000" dirty="0" smtClean="0">
                <a:latin typeface="+mn-ea"/>
              </a:rPr>
              <a:t>方法”的人员。Koren和Božič在</a:t>
            </a:r>
            <a:r>
              <a:rPr lang="en-US" altLang="zh-CN" sz="2000" dirty="0" smtClean="0">
                <a:latin typeface="+mn-ea"/>
              </a:rPr>
              <a:t>2013</a:t>
            </a:r>
            <a:r>
              <a:rPr lang="zh-CN" altLang="en-US" sz="2000" dirty="0" smtClean="0">
                <a:latin typeface="+mn-ea"/>
              </a:rPr>
              <a:t>年和</a:t>
            </a:r>
            <a:r>
              <a:rPr lang="en-US" altLang="zh-CN" sz="2000" dirty="0" smtClean="0">
                <a:latin typeface="+mn-ea"/>
              </a:rPr>
              <a:t>2014</a:t>
            </a:r>
            <a:r>
              <a:rPr lang="zh-CN" altLang="en-US" sz="2000" dirty="0" smtClean="0">
                <a:latin typeface="+mn-ea"/>
              </a:rPr>
              <a:t>年因涉嫌“使用禁用方法”而接受调查。</a:t>
            </a:r>
            <a:r>
              <a:rPr lang="en-US" altLang="zh-CN" sz="2000" dirty="0" err="1" smtClean="0">
                <a:latin typeface="+mn-ea"/>
              </a:rPr>
              <a:t>ĐUrasek</a:t>
            </a:r>
            <a:r>
              <a:rPr lang="zh-CN" altLang="en-US" sz="2000" dirty="0" smtClean="0">
                <a:latin typeface="+mn-ea"/>
              </a:rPr>
              <a:t>也因</a:t>
            </a:r>
            <a:r>
              <a:rPr lang="en-US" altLang="zh-CN" sz="2000" dirty="0" smtClean="0">
                <a:latin typeface="+mn-ea"/>
              </a:rPr>
              <a:t>2017</a:t>
            </a:r>
            <a:r>
              <a:rPr lang="zh-CN" altLang="en-US" sz="2000" dirty="0" smtClean="0">
                <a:latin typeface="+mn-ea"/>
              </a:rPr>
              <a:t>年涉嫌“使用禁用方法”受到调查。</a:t>
            </a:r>
            <a:endParaRPr lang="zh-CN" altLang="en-US" sz="2000" dirty="0">
              <a:latin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0751" y="341163"/>
            <a:ext cx="10972800" cy="1143404"/>
          </a:xfrm>
        </p:spPr>
        <p:txBody>
          <a:bodyPr/>
          <a:lstStyle/>
          <a:p>
            <a:r>
              <a:rPr lang="zh-CN" altLang="en-US" sz="4400" dirty="0">
                <a:sym typeface="+mn-ea"/>
              </a:rPr>
              <a:t>新闻速览</a:t>
            </a:r>
            <a:endParaRPr lang="zh-CN" altLang="en-US" dirty="0"/>
          </a:p>
        </p:txBody>
      </p:sp>
      <p:sp>
        <p:nvSpPr>
          <p:cNvPr id="3" name="内容占位符 2"/>
          <p:cNvSpPr>
            <a:spLocks noGrp="1"/>
          </p:cNvSpPr>
          <p:nvPr>
            <p:ph idx="1"/>
          </p:nvPr>
        </p:nvSpPr>
        <p:spPr>
          <a:xfrm>
            <a:off x="709961" y="1237786"/>
            <a:ext cx="10541620" cy="4392854"/>
          </a:xfrm>
        </p:spPr>
        <p:txBody>
          <a:bodyPr/>
          <a:lstStyle/>
          <a:p>
            <a:pPr marL="0" indent="0">
              <a:buNone/>
            </a:pPr>
            <a:endParaRPr lang="en-US" altLang="zh-CN" sz="1400" dirty="0"/>
          </a:p>
          <a:p>
            <a:pPr>
              <a:lnSpc>
                <a:spcPct val="150000"/>
              </a:lnSpc>
            </a:pPr>
            <a:r>
              <a:rPr lang="zh-CN" altLang="en-US" sz="2200" dirty="0"/>
              <a:t>Koren目前正在Girod‘Italia参加Bahrain-Merida竞赛，UAE自行车队的ĐUrasek则在参加加州之旅竞赛。据</a:t>
            </a:r>
            <a:r>
              <a:rPr lang="en-US" altLang="zh-CN" sz="2200" i="1" dirty="0" err="1"/>
              <a:t>Cyclingnews</a:t>
            </a:r>
            <a:r>
              <a:rPr lang="zh-CN" altLang="en-US" sz="2200" i="1" dirty="0"/>
              <a:t> </a:t>
            </a:r>
            <a:r>
              <a:rPr lang="zh-CN" altLang="en-US" sz="2200" dirty="0"/>
              <a:t>报道，两名运动员都被其所在的队伍停赛并且被送回家。</a:t>
            </a:r>
            <a:r>
              <a:rPr lang="en-US" altLang="zh-CN" sz="2200" dirty="0" err="1"/>
              <a:t>Božič</a:t>
            </a:r>
            <a:r>
              <a:rPr lang="zh-CN" altLang="en-US" sz="2200" dirty="0"/>
              <a:t>于</a:t>
            </a:r>
            <a:r>
              <a:rPr lang="en-US" altLang="zh-CN" sz="2200" dirty="0"/>
              <a:t>2018</a:t>
            </a:r>
            <a:r>
              <a:rPr lang="zh-CN" altLang="en-US" sz="2200" dirty="0"/>
              <a:t>年末退役，并且自此之后一直作为</a:t>
            </a:r>
            <a:r>
              <a:rPr lang="en-US" altLang="zh-CN" sz="2200" dirty="0"/>
              <a:t>Bahrain-Merida</a:t>
            </a:r>
            <a:r>
              <a:rPr lang="zh-CN" altLang="en-US" sz="2200" dirty="0"/>
              <a:t>的运动指导员，</a:t>
            </a:r>
            <a:r>
              <a:rPr lang="en-US" altLang="zh-CN" sz="2200" dirty="0" smtClean="0"/>
              <a:t>Bahrain-Merida</a:t>
            </a:r>
            <a:r>
              <a:rPr lang="zh-CN" altLang="en-US" sz="2200" dirty="0" smtClean="0"/>
              <a:t>队也</a:t>
            </a:r>
            <a:r>
              <a:rPr lang="zh-CN" altLang="en-US" sz="2200" dirty="0"/>
              <a:t>证实了其已经对</a:t>
            </a:r>
            <a:r>
              <a:rPr lang="en-US" altLang="zh-CN" sz="2200" dirty="0" err="1"/>
              <a:t>Božič</a:t>
            </a:r>
            <a:r>
              <a:rPr lang="zh-CN" altLang="en-US" sz="2200" dirty="0"/>
              <a:t>和</a:t>
            </a:r>
            <a:r>
              <a:rPr lang="en-US" altLang="zh-CN" sz="2200" dirty="0" err="1"/>
              <a:t>Koren</a:t>
            </a:r>
            <a:r>
              <a:rPr lang="zh-CN" altLang="en-US" sz="2200" dirty="0"/>
              <a:t>实施停赛处罚</a:t>
            </a:r>
            <a:r>
              <a:rPr lang="zh-CN" altLang="en-US" sz="2200" dirty="0" smtClean="0"/>
              <a:t>。</a:t>
            </a:r>
            <a:endParaRPr lang="en-US" altLang="zh-CN" sz="2200" dirty="0" smtClean="0"/>
          </a:p>
          <a:p>
            <a:pPr>
              <a:lnSpc>
                <a:spcPct val="150000"/>
              </a:lnSpc>
            </a:pPr>
            <a:r>
              <a:rPr lang="zh-CN" altLang="en-US" sz="2200" dirty="0" smtClean="0"/>
              <a:t>UAE</a:t>
            </a:r>
            <a:r>
              <a:rPr lang="zh-CN" altLang="en-US" sz="2200" dirty="0"/>
              <a:t>自行车队说，他们对于兴奋剂有着“零容忍的政策”，并且“总是对任何新签约的骑手进行彻底的医疗检查(包括生物护照检查</a:t>
            </a:r>
            <a:r>
              <a:rPr lang="zh-CN" altLang="en-US" sz="2200" dirty="0" smtClean="0"/>
              <a:t>)。UAE</a:t>
            </a:r>
            <a:r>
              <a:rPr lang="zh-CN" altLang="en-US" sz="2200" dirty="0"/>
              <a:t>自行车队表示，希望ĐUrasek“能够证明他没有卷入这起事件。如果事实证明并非如此，他将立即被解雇。</a:t>
            </a:r>
            <a:r>
              <a:rPr lang="zh-CN" altLang="en-US" sz="2200" dirty="0" smtClean="0"/>
              <a:t>”</a:t>
            </a:r>
            <a:endParaRPr lang="en-US" altLang="zh-CN" sz="2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417659"/>
            <a:ext cx="10972800" cy="4525215"/>
          </a:xfrm>
        </p:spPr>
        <p:txBody>
          <a:bodyPr/>
          <a:lstStyle/>
          <a:p>
            <a:pPr>
              <a:lnSpc>
                <a:spcPct val="120000"/>
              </a:lnSpc>
            </a:pPr>
            <a:r>
              <a:rPr lang="zh-CN" altLang="en-US" dirty="0"/>
              <a:t>苏格兰链球运动员</a:t>
            </a:r>
            <a:r>
              <a:rPr lang="en-US" altLang="zh-CN" dirty="0"/>
              <a:t>Dry</a:t>
            </a:r>
            <a:r>
              <a:rPr lang="zh-CN" altLang="en-US" dirty="0"/>
              <a:t>被英国反兴奋剂</a:t>
            </a:r>
            <a:r>
              <a:rPr lang="zh-CN" altLang="en-US" dirty="0" smtClean="0"/>
              <a:t>机构临时</a:t>
            </a:r>
            <a:r>
              <a:rPr lang="zh-CN" altLang="en-US" dirty="0"/>
              <a:t>停赛</a:t>
            </a:r>
          </a:p>
          <a:p>
            <a:pPr>
              <a:lnSpc>
                <a:spcPct val="120000"/>
              </a:lnSpc>
            </a:pPr>
            <a:r>
              <a:rPr lang="zh-CN" altLang="en-US" sz="2000" dirty="0">
                <a:solidFill>
                  <a:schemeClr val="accent1">
                    <a:lumMod val="75000"/>
                  </a:schemeClr>
                </a:solidFill>
                <a:hlinkClick r:id="rId2"/>
              </a:rPr>
              <a:t>https://www.insidethegames.biz/articles/1079219/scottish-hammer-thrower-dry-receives-provisional-suspension-from-uk-anti-</a:t>
            </a:r>
            <a:r>
              <a:rPr lang="zh-CN" altLang="en-US" sz="2000" dirty="0" smtClean="0">
                <a:solidFill>
                  <a:schemeClr val="accent1">
                    <a:lumMod val="75000"/>
                  </a:schemeClr>
                </a:solidFill>
                <a:hlinkClick r:id="rId2"/>
              </a:rPr>
              <a:t>doping</a:t>
            </a:r>
            <a:r>
              <a:rPr lang="zh-CN" altLang="en-US" sz="2000" dirty="0" smtClean="0">
                <a:solidFill>
                  <a:schemeClr val="accent1">
                    <a:lumMod val="75000"/>
                  </a:schemeClr>
                </a:solidFill>
              </a:rPr>
              <a:t> </a:t>
            </a:r>
            <a:endParaRPr lang="zh-CN" altLang="en-US" sz="2000" dirty="0">
              <a:solidFill>
                <a:schemeClr val="accent1">
                  <a:lumMod val="75000"/>
                </a:schemeClr>
              </a:solidFill>
            </a:endParaRPr>
          </a:p>
          <a:p>
            <a:pPr>
              <a:lnSpc>
                <a:spcPct val="150000"/>
              </a:lnSpc>
            </a:pPr>
            <a:r>
              <a:rPr lang="zh-CN" altLang="en-US" sz="2200" dirty="0"/>
              <a:t>两届英联邦运动会铜牌得主Mark Dry</a:t>
            </a:r>
            <a:r>
              <a:rPr lang="zh-CN" altLang="en-US" sz="2200" dirty="0" smtClean="0"/>
              <a:t>在受到</a:t>
            </a:r>
            <a:r>
              <a:rPr lang="zh-CN" altLang="en-US" sz="2200" dirty="0"/>
              <a:t>“干预或企图干预兴奋剂管制环节”的指控后，被英国反兴奋剂机构临时停赛。</a:t>
            </a:r>
          </a:p>
          <a:p>
            <a:pPr>
              <a:lnSpc>
                <a:spcPct val="150000"/>
              </a:lnSpc>
            </a:pPr>
            <a:r>
              <a:rPr lang="zh-CN" altLang="en-US" sz="2200" dirty="0"/>
              <a:t>根据国际田径联合会(IAAF)反</a:t>
            </a:r>
            <a:r>
              <a:rPr lang="zh-CN" altLang="en-US" sz="2200" dirty="0" smtClean="0"/>
              <a:t>兴奋剂</a:t>
            </a:r>
            <a:r>
              <a:rPr lang="zh-CN" altLang="en-US" sz="2200" dirty="0"/>
              <a:t>规定</a:t>
            </a:r>
            <a:r>
              <a:rPr lang="zh-CN" altLang="en-US" sz="2200" dirty="0" smtClean="0"/>
              <a:t>第2</a:t>
            </a:r>
            <a:r>
              <a:rPr lang="zh-CN" altLang="en-US" sz="2200" dirty="0"/>
              <a:t>.5条的规定，在苏格兰链球</a:t>
            </a:r>
            <a:r>
              <a:rPr lang="zh-CN" altLang="en-US" sz="2200" dirty="0" smtClean="0"/>
              <a:t>运动员在被</a:t>
            </a:r>
            <a:r>
              <a:rPr lang="zh-CN" altLang="en-US" sz="2200" dirty="0"/>
              <a:t>指控犯有“干预</a:t>
            </a:r>
            <a:r>
              <a:rPr lang="zh-CN" altLang="en-US" sz="2200" dirty="0" smtClean="0"/>
              <a:t>兴奋剂管控程序但不是</a:t>
            </a:r>
            <a:r>
              <a:rPr lang="zh-CN" altLang="en-US" sz="2200" dirty="0"/>
              <a:t>已</a:t>
            </a:r>
            <a:r>
              <a:rPr lang="zh-CN" altLang="en-US" sz="2200" dirty="0" smtClean="0"/>
              <a:t>被列入</a:t>
            </a:r>
            <a:r>
              <a:rPr lang="zh-CN" altLang="en-US" sz="2200" dirty="0"/>
              <a:t>禁用</a:t>
            </a:r>
            <a:r>
              <a:rPr lang="zh-CN" altLang="en-US" sz="2200" dirty="0" smtClean="0"/>
              <a:t>方法的”</a:t>
            </a:r>
            <a:r>
              <a:rPr lang="zh-CN" altLang="en-US" sz="2200" dirty="0"/>
              <a:t>行为之后</a:t>
            </a:r>
            <a:r>
              <a:rPr lang="zh-CN" altLang="en-US" sz="2200" dirty="0" smtClean="0"/>
              <a:t>，被</a:t>
            </a:r>
            <a:r>
              <a:rPr lang="zh-CN" altLang="en-US" sz="2200" dirty="0"/>
              <a:t>宣布临时停赛。依据该规定，“干预应</a:t>
            </a:r>
            <a:r>
              <a:rPr lang="zh-CN" altLang="en-US" sz="2200" dirty="0" smtClean="0"/>
              <a:t>包括但</a:t>
            </a:r>
            <a:r>
              <a:rPr lang="zh-CN" altLang="en-US" sz="2200" dirty="0"/>
              <a:t>不限于，故意干扰或企图干扰</a:t>
            </a:r>
            <a:r>
              <a:rPr lang="zh-CN" altLang="en-US" sz="2200" dirty="0" smtClean="0"/>
              <a:t>兴奋剂检查官，</a:t>
            </a:r>
            <a:r>
              <a:rPr lang="zh-CN" altLang="en-US" sz="2200" dirty="0"/>
              <a:t>向反兴奋剂组织提供欺骗性信息</a:t>
            </a:r>
            <a:r>
              <a:rPr lang="zh-CN" altLang="en-US" sz="2200" dirty="0" smtClean="0"/>
              <a:t>，恐吓</a:t>
            </a:r>
            <a:r>
              <a:rPr lang="zh-CN" altLang="en-US" sz="2200" dirty="0"/>
              <a:t>或企图恐吓</a:t>
            </a:r>
            <a:r>
              <a:rPr lang="zh-CN" altLang="en-US" sz="2200" dirty="0" smtClean="0"/>
              <a:t>潜在证人</a:t>
            </a:r>
            <a:r>
              <a:rPr lang="zh-CN" altLang="en-US" sz="2200" dirty="0"/>
              <a:t>。</a:t>
            </a:r>
            <a:r>
              <a:rPr lang="zh-CN" altLang="en-US" sz="2200" dirty="0" smtClean="0"/>
              <a:t>”</a:t>
            </a:r>
            <a:endParaRPr lang="zh-CN" alt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3600"/>
              <a:t>新闻速览</a:t>
            </a:r>
          </a:p>
        </p:txBody>
      </p:sp>
      <p:sp>
        <p:nvSpPr>
          <p:cNvPr id="3" name="内容占位符 2"/>
          <p:cNvSpPr>
            <a:spLocks noGrp="1"/>
          </p:cNvSpPr>
          <p:nvPr>
            <p:ph idx="1"/>
          </p:nvPr>
        </p:nvSpPr>
        <p:spPr>
          <a:xfrm>
            <a:off x="609600" y="1293828"/>
            <a:ext cx="10972800" cy="4525215"/>
          </a:xfrm>
        </p:spPr>
        <p:txBody>
          <a:bodyPr/>
          <a:lstStyle/>
          <a:p>
            <a:pPr>
              <a:lnSpc>
                <a:spcPct val="150000"/>
              </a:lnSpc>
            </a:pPr>
            <a:r>
              <a:rPr lang="en-US" altLang="zh-CN" sz="2200" dirty="0"/>
              <a:t>Dry</a:t>
            </a:r>
            <a:r>
              <a:rPr lang="zh-CN" altLang="en-US" sz="2200" dirty="0" smtClean="0"/>
              <a:t>在</a:t>
            </a:r>
            <a:r>
              <a:rPr lang="zh-CN" altLang="en-US" sz="2200" dirty="0"/>
              <a:t>2014年格拉斯哥和2018年黄金海岸比赛上获得铜牌。自2015年起</a:t>
            </a:r>
            <a:r>
              <a:rPr lang="zh-CN" altLang="en-US" sz="2200" dirty="0" smtClean="0"/>
              <a:t>，</a:t>
            </a:r>
            <a:r>
              <a:rPr lang="en-US" altLang="zh-CN" sz="2200" dirty="0" smtClean="0"/>
              <a:t>Dry</a:t>
            </a:r>
            <a:r>
              <a:rPr lang="zh-CN" altLang="en-US" sz="2200" dirty="0" smtClean="0"/>
              <a:t>的个人</a:t>
            </a:r>
            <a:r>
              <a:rPr lang="zh-CN" altLang="en-US" sz="2200" dirty="0"/>
              <a:t>最佳成绩为76.93米，在英国历史上排名第五</a:t>
            </a:r>
            <a:r>
              <a:rPr lang="zh-CN" altLang="en-US" sz="2200" dirty="0" smtClean="0"/>
              <a:t>。</a:t>
            </a:r>
            <a:endParaRPr lang="en-US" altLang="zh-CN" sz="2200" dirty="0" smtClean="0"/>
          </a:p>
          <a:p>
            <a:pPr>
              <a:lnSpc>
                <a:spcPct val="150000"/>
              </a:lnSpc>
            </a:pPr>
            <a:r>
              <a:rPr lang="en-US" altLang="zh-CN" sz="2200" dirty="0"/>
              <a:t>Dry</a:t>
            </a:r>
            <a:r>
              <a:rPr lang="zh-CN" altLang="en-US" sz="2200" dirty="0" smtClean="0"/>
              <a:t>有</a:t>
            </a:r>
            <a:r>
              <a:rPr lang="zh-CN" altLang="en-US" sz="2200" dirty="0"/>
              <a:t>权对指控作出回应，并有</a:t>
            </a:r>
            <a:r>
              <a:rPr lang="zh-CN" altLang="en-US" sz="2200" dirty="0" smtClean="0"/>
              <a:t>权要求召开听证会。</a:t>
            </a:r>
            <a:r>
              <a:rPr lang="en-US" altLang="zh-CN" sz="2200" dirty="0" smtClean="0"/>
              <a:t>Dry</a:t>
            </a:r>
            <a:r>
              <a:rPr lang="zh-CN" altLang="en-US" sz="2200" dirty="0"/>
              <a:t>称</a:t>
            </a:r>
            <a:r>
              <a:rPr lang="zh-CN" altLang="en-US" sz="2200" dirty="0" smtClean="0"/>
              <a:t>，“</a:t>
            </a:r>
            <a:r>
              <a:rPr lang="zh-CN" altLang="en-US" sz="2200" dirty="0"/>
              <a:t>我对</a:t>
            </a:r>
            <a:r>
              <a:rPr lang="zh-CN" altLang="en-US" sz="2200" dirty="0" smtClean="0"/>
              <a:t>英国田径协会的</a:t>
            </a:r>
            <a:r>
              <a:rPr lang="zh-CN" altLang="en-US" sz="2200" dirty="0"/>
              <a:t>立场感到惊讶，因为调查还在进行中</a:t>
            </a:r>
            <a:r>
              <a:rPr lang="zh-CN" altLang="en-US" sz="2200" dirty="0" smtClean="0"/>
              <a:t>，我现在正听取专业的法律意见</a:t>
            </a:r>
            <a:r>
              <a:rPr lang="zh-CN" altLang="en-US" sz="2200" dirty="0"/>
              <a:t>，并会在适当时候作出回应</a:t>
            </a:r>
            <a:r>
              <a:rPr lang="zh-CN" altLang="en-US" sz="2200" dirty="0" smtClean="0"/>
              <a:t>。”</a:t>
            </a:r>
            <a:endParaRPr lang="en-US" altLang="zh-CN" sz="2200" dirty="0"/>
          </a:p>
          <a:p>
            <a:pPr>
              <a:lnSpc>
                <a:spcPct val="150000"/>
              </a:lnSpc>
            </a:pPr>
            <a:r>
              <a:rPr lang="zh-CN" altLang="en-US" sz="2200" dirty="0" smtClean="0"/>
              <a:t>根据</a:t>
            </a:r>
            <a:r>
              <a:rPr lang="en-US" altLang="zh-CN" sz="2200" dirty="0" smtClean="0"/>
              <a:t>《</a:t>
            </a:r>
            <a:r>
              <a:rPr lang="zh-CN" altLang="en-US" sz="2200" dirty="0" smtClean="0"/>
              <a:t>体育周刊</a:t>
            </a:r>
            <a:r>
              <a:rPr lang="en-US" altLang="zh-CN" sz="2200" dirty="0" smtClean="0"/>
              <a:t>》</a:t>
            </a:r>
            <a:r>
              <a:rPr lang="zh-CN" altLang="en-US" sz="2200" dirty="0" smtClean="0"/>
              <a:t>的报道，苏格兰竞技运动队理解</a:t>
            </a:r>
            <a:r>
              <a:rPr lang="en-US" altLang="zh-CN" sz="2200" dirty="0"/>
              <a:t>Dry</a:t>
            </a:r>
            <a:r>
              <a:rPr lang="zh-CN" altLang="en-US" sz="2200" dirty="0" smtClean="0"/>
              <a:t>将要求举行听证会并且对该决定提出上诉。其对此事件作出如下回应：“我们需要遵循</a:t>
            </a:r>
            <a:r>
              <a:rPr lang="zh-CN" altLang="en-US" sz="2200" dirty="0"/>
              <a:t>程序</a:t>
            </a:r>
            <a:r>
              <a:rPr lang="zh-CN" altLang="en-US" sz="2200" dirty="0" smtClean="0"/>
              <a:t>，我们必须等待这一</a:t>
            </a:r>
            <a:r>
              <a:rPr lang="zh-CN" altLang="en-US" sz="2200" dirty="0"/>
              <a:t>程序</a:t>
            </a:r>
            <a:r>
              <a:rPr lang="zh-CN" altLang="en-US" sz="2200" dirty="0" smtClean="0"/>
              <a:t>的结果，这其中可能包括英国田径协会和英国反兴奋剂机构的结果，我们有义务对我们的运动员进行全面的照顾，这也是我们在这一阶段的想法。”</a:t>
            </a:r>
            <a:endParaRPr lang="zh-CN" altLang="en-US" sz="22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11871</Words>
  <Application>Microsoft Office PowerPoint</Application>
  <PresentationFormat>宽屏</PresentationFormat>
  <Paragraphs>296</Paragraphs>
  <Slides>58</Slides>
  <Notes>0</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58</vt:i4>
      </vt:variant>
    </vt:vector>
  </HeadingPairs>
  <TitlesOfParts>
    <vt:vector size="64" baseType="lpstr">
      <vt:lpstr>宋体</vt:lpstr>
      <vt:lpstr>微软雅黑</vt:lpstr>
      <vt:lpstr>Arial</vt:lpstr>
      <vt:lpstr>Calibri</vt:lpstr>
      <vt:lpstr>Office 主题</vt:lpstr>
      <vt:lpstr>默认设计模板</vt:lpstr>
      <vt:lpstr>反兴奋剂重要事件回顾</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新闻速览</vt:lpstr>
      <vt:lpstr>经典案例分析</vt:lpstr>
      <vt:lpstr>经典案例分析</vt:lpstr>
      <vt:lpstr>经典案例分析——基本概况</vt:lpstr>
      <vt:lpstr>经典案例分析——基本概况</vt:lpstr>
      <vt:lpstr>经典案例分析——基本概况</vt:lpstr>
      <vt:lpstr>经典案例分析——基本概况</vt:lpstr>
      <vt:lpstr>经典案例分析——基本概况</vt:lpstr>
      <vt:lpstr>经典案例分析——上诉人意见</vt:lpstr>
      <vt:lpstr>经典案例分析——被上诉人意见</vt:lpstr>
      <vt:lpstr>经典案例分析——被上诉人意见</vt:lpstr>
      <vt:lpstr>经典案例分析——被上诉人意见</vt:lpstr>
      <vt:lpstr>经典案例分析——被上诉人意见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经典案例分析——CAS仲裁小组意见</vt:lpstr>
      <vt:lpstr>经典案例分析——裁决结果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反兴奋剂重要事件回顾</dc:title>
  <dc:creator>陈思颖</dc:creator>
  <cp:lastModifiedBy>E&amp;C</cp:lastModifiedBy>
  <cp:revision>85</cp:revision>
  <dcterms:created xsi:type="dcterms:W3CDTF">2019-05-20T01:19:00Z</dcterms:created>
  <dcterms:modified xsi:type="dcterms:W3CDTF">2019-06-10T08:51:30Z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2052-11.1.0.8661</vt:lpwstr>
  </property>
</Properties>
</file>